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50.gif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3" r:id="rId2"/>
    <p:sldId id="397" r:id="rId3"/>
    <p:sldId id="409" r:id="rId4"/>
    <p:sldId id="401" r:id="rId5"/>
    <p:sldId id="404" r:id="rId6"/>
    <p:sldId id="366" r:id="rId7"/>
    <p:sldId id="392" r:id="rId8"/>
    <p:sldId id="396" r:id="rId9"/>
    <p:sldId id="414" r:id="rId10"/>
    <p:sldId id="416" r:id="rId11"/>
    <p:sldId id="410" r:id="rId12"/>
    <p:sldId id="411" r:id="rId13"/>
    <p:sldId id="352" r:id="rId14"/>
    <p:sldId id="403" r:id="rId15"/>
    <p:sldId id="415" r:id="rId16"/>
    <p:sldId id="393" r:id="rId17"/>
    <p:sldId id="402" r:id="rId18"/>
    <p:sldId id="281" r:id="rId19"/>
    <p:sldId id="282" r:id="rId20"/>
    <p:sldId id="405" r:id="rId21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9F6"/>
    <a:srgbClr val="44E9FA"/>
    <a:srgbClr val="71EEFB"/>
    <a:srgbClr val="00CCFF"/>
    <a:srgbClr val="7ABAF9"/>
    <a:srgbClr val="9DF3FC"/>
    <a:srgbClr val="82D3EF"/>
    <a:srgbClr val="42F0F9"/>
    <a:srgbClr val="1B8E99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4870" cy="502755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3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2"/>
            <a:ext cx="2984870" cy="502755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300"/>
            </a:lvl1pPr>
          </a:lstStyle>
          <a:p>
            <a:fld id="{1C9DDA05-A59B-4E0F-91B5-054949B5874C}" type="datetimeFigureOut">
              <a:rPr lang="en-PH" smtClean="0"/>
              <a:t>16/06/2023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1"/>
            <a:ext cx="5510530" cy="3945493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7548"/>
            <a:ext cx="2984870" cy="50275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3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8"/>
            <a:ext cx="2984870" cy="50275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300"/>
            </a:lvl1pPr>
          </a:lstStyle>
          <a:p>
            <a:fld id="{CBAD7BDE-35D0-4EE4-B9DA-585C57330C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195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4022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8562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974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52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7401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1060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7284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2798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2177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2255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036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D7BDE-35D0-4EE4-B9DA-585C57330C2E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506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9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2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8732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5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9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57C5-8AC3-423A-BA01-77E56AF47E0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AC07F-BC58-4FE1-8BD1-4D801E1F5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12.xml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3.pn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microsoft.com/office/2007/relationships/hdphoto" Target="../media/hdphoto6.wdp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5.wdp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77BF4-01B6-57A5-CFAC-803450F2D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" y="0"/>
            <a:ext cx="12170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08A3A69-D0EE-5D87-D190-CB81C395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0" y="173620"/>
            <a:ext cx="12108110" cy="6684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605790" algn="ctr">
              <a:spcBef>
                <a:spcPts val="1350"/>
              </a:spcBef>
              <a:spcAft>
                <a:spcPts val="675"/>
              </a:spcAft>
            </a:pPr>
            <a:r>
              <a:rPr lang="en-US" sz="3600" b="1" kern="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WHY WE USE THE </a:t>
            </a:r>
            <a:r>
              <a:rPr lang="en-US" sz="3600" b="1" kern="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UNIFIED 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PROGRAMMING MODEL?</a:t>
            </a:r>
            <a:endParaRPr lang="en-US" sz="3600" b="1" kern="0" dirty="0">
              <a:solidFill>
                <a:srgbClr val="0070C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 marR="605790" algn="ctr">
              <a:spcBef>
                <a:spcPts val="1350"/>
              </a:spcBef>
              <a:spcAft>
                <a:spcPts val="675"/>
              </a:spcAft>
            </a:pPr>
            <a:endParaRPr lang="en-US" sz="100" b="1" kern="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/>
            </a:pPr>
            <a:r>
              <a:rPr lang="en-US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It is the </a:t>
            </a:r>
            <a:r>
              <a:rPr lang="en-US" sz="3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International Standard </a:t>
            </a:r>
          </a:p>
          <a:p>
            <a:pPr marL="228600"/>
            <a:r>
              <a:rPr lang="en-US" sz="3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</a:t>
            </a:r>
            <a:r>
              <a:rPr lang="en-US" sz="2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used by Microsoft, Google, Apple, Amazon, Oracle, etc.</a:t>
            </a:r>
            <a:endParaRPr lang="en-US" sz="36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/>
            <a:endParaRPr lang="en-US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  Single Source Code Maintenance</a:t>
            </a:r>
            <a:endParaRPr lang="en-PH" sz="3600" b="1" dirty="0">
              <a:latin typeface="Century Gothic" panose="020B0502020202020204" pitchFamily="34" charset="0"/>
              <a:ea typeface="Adobe Heiti Std R"/>
            </a:endParaRPr>
          </a:p>
          <a:p>
            <a:pPr marL="685800" lvl="1"/>
            <a:endParaRPr lang="en-PH" sz="2000" b="1" dirty="0">
              <a:effectLst/>
              <a:latin typeface="Century Gothic" panose="020B0502020202020204" pitchFamily="34" charset="0"/>
              <a:ea typeface="Adobe Heiti Std R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  Design is flexible (One system for all clients)</a:t>
            </a:r>
          </a:p>
          <a:p>
            <a:pPr marL="228600"/>
            <a:endParaRPr lang="en-PH" sz="2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971550" indent="-742950">
              <a:buAutoNum type="arabicParenR" startAt="4"/>
            </a:pPr>
            <a:r>
              <a:rPr lang="en-PH" sz="3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Data-driven and User-defined Customization</a:t>
            </a:r>
          </a:p>
          <a:p>
            <a:pPr marL="228600"/>
            <a:endParaRPr lang="en-PH" sz="2400" b="1" dirty="0">
              <a:effectLst/>
              <a:latin typeface="Century Gothic" panose="020B0502020202020204" pitchFamily="34" charset="0"/>
              <a:ea typeface="Adobe Heiti Std R"/>
            </a:endParaRPr>
          </a:p>
          <a:p>
            <a:pPr marL="228600"/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5)  Upgradability even after 15+ years</a:t>
            </a:r>
            <a:endParaRPr lang="en-PH" sz="36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/>
            <a:endParaRPr lang="en-PH" sz="2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en-PH" sz="3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6)  Replicate ALL improvements to all clients</a:t>
            </a:r>
          </a:p>
          <a:p>
            <a:pPr marL="228600"/>
            <a:endParaRPr lang="en-PH" sz="2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5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08A3A69-D0EE-5D87-D190-CB81C395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0" y="173620"/>
            <a:ext cx="12108110" cy="61516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605790" algn="ctr">
              <a:spcBef>
                <a:spcPts val="1350"/>
              </a:spcBef>
              <a:spcAft>
                <a:spcPts val="675"/>
              </a:spcAft>
            </a:pPr>
            <a:r>
              <a:rPr lang="en-US" sz="44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Adobe Heiti Std R"/>
              </a:rPr>
              <a:t>PRICING</a:t>
            </a:r>
            <a:endParaRPr lang="en-US" sz="3200" b="1" kern="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/>
            </a:pPr>
            <a:r>
              <a:rPr lang="en-PH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State / </a:t>
            </a:r>
            <a:r>
              <a:rPr lang="en-PH" sz="3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Local Universities and Colleges</a:t>
            </a:r>
            <a:r>
              <a:rPr lang="en-PH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228600"/>
            <a:r>
              <a:rPr lang="en-PH" sz="3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	</a:t>
            </a:r>
            <a:r>
              <a:rPr lang="en-PH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SAAS (with or without LMS)</a:t>
            </a:r>
            <a:endParaRPr lang="en-US" sz="3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 </a:t>
            </a:r>
            <a:endParaRPr lang="en-US" sz="3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Private Universities and Colleges: </a:t>
            </a:r>
          </a:p>
          <a:p>
            <a:pPr marL="685800" lvl="1"/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College / Senior High:  </a:t>
            </a:r>
            <a:r>
              <a:rPr lang="en-PH" sz="3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Adobe Heiti Std R"/>
              </a:rPr>
              <a:t>_____ per semester</a:t>
            </a:r>
          </a:p>
          <a:p>
            <a:pPr marL="685800" lvl="1"/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Elementary / Junior / Senior High: </a:t>
            </a:r>
            <a:r>
              <a:rPr lang="en-PH" sz="3600" b="1" dirty="0">
                <a:solidFill>
                  <a:srgbClr val="C00000"/>
                </a:solidFill>
                <a:latin typeface="Century Gothic" panose="020B0502020202020204" pitchFamily="34" charset="0"/>
                <a:ea typeface="Adobe Heiti Std R"/>
              </a:rPr>
              <a:t>_____</a:t>
            </a:r>
            <a:r>
              <a:rPr lang="en-PH" sz="36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Adobe Heiti Std R"/>
              </a:rPr>
              <a:t> per year</a:t>
            </a:r>
          </a:p>
          <a:p>
            <a:pPr marL="685800" lvl="1"/>
            <a:r>
              <a:rPr lang="en-PH" sz="3600" b="1" dirty="0">
                <a:solidFill>
                  <a:srgbClr val="5379F6"/>
                </a:solidFill>
                <a:latin typeface="Century Gothic" panose="020B0502020202020204" pitchFamily="34" charset="0"/>
                <a:ea typeface="Adobe Heiti Std R"/>
              </a:rPr>
              <a:t>Separate price for LMS</a:t>
            </a:r>
          </a:p>
          <a:p>
            <a:pPr marL="685800" lvl="1"/>
            <a:endParaRPr lang="en-PH" sz="3600" b="1" dirty="0">
              <a:effectLst/>
              <a:latin typeface="Century Gothic" panose="020B0502020202020204" pitchFamily="34" charset="0"/>
              <a:ea typeface="Adobe Heiti Std R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DEPED:  FREE for Pilot Schools</a:t>
            </a:r>
          </a:p>
          <a:p>
            <a:pPr marL="228600"/>
            <a:endParaRPr lang="en-PH" sz="3600" b="1" dirty="0">
              <a:effectLst/>
              <a:latin typeface="Century Gothic" panose="020B0502020202020204" pitchFamily="34" charset="0"/>
              <a:ea typeface="Adobe Heiti Std R"/>
            </a:endParaRPr>
          </a:p>
          <a:p>
            <a:pPr marL="228600"/>
            <a:endParaRPr lang="en-PH" sz="36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/>
            <a:endParaRPr lang="en-PH" sz="36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4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08A3A69-D0EE-5D87-D190-CB81C395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0" y="173620"/>
            <a:ext cx="12108110" cy="6684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605790" algn="ctr">
              <a:spcBef>
                <a:spcPts val="1350"/>
              </a:spcBef>
              <a:spcAft>
                <a:spcPts val="675"/>
              </a:spcAft>
            </a:pPr>
            <a:r>
              <a:rPr lang="en-US" sz="44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Adobe Heiti Std R"/>
              </a:rPr>
              <a:t>AFTER-SALES SUPPORT</a:t>
            </a:r>
            <a:endParaRPr lang="en-US" sz="3200" b="1" kern="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/>
            </a:pPr>
            <a:r>
              <a:rPr lang="en-US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FREE Cloud Server</a:t>
            </a:r>
          </a:p>
          <a:p>
            <a:pPr marL="457200"/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 </a:t>
            </a:r>
            <a:endParaRPr lang="en-US" sz="3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 FREE Technical Support*</a:t>
            </a:r>
            <a:endParaRPr lang="en-PH" sz="3600" b="1" dirty="0">
              <a:latin typeface="Century Gothic" panose="020B0502020202020204" pitchFamily="34" charset="0"/>
              <a:ea typeface="Adobe Heiti Std R"/>
            </a:endParaRPr>
          </a:p>
          <a:p>
            <a:pPr marL="685800" lvl="1"/>
            <a:endParaRPr lang="en-PH" sz="3600" b="1" dirty="0">
              <a:effectLst/>
              <a:latin typeface="Century Gothic" panose="020B0502020202020204" pitchFamily="34" charset="0"/>
              <a:ea typeface="Adobe Heiti Std R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 FREE Upgrades and Maintenance</a:t>
            </a:r>
          </a:p>
          <a:p>
            <a:pPr marL="742950" indent="-514350">
              <a:buAutoNum type="arabicParenR" startAt="2"/>
            </a:pPr>
            <a:endParaRPr lang="en-PH" sz="3600" b="1" dirty="0">
              <a:latin typeface="Century Gothic" panose="020B0502020202020204" pitchFamily="34" charset="0"/>
              <a:ea typeface="Adobe Heiti Std R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 FREE Database Backup (Downloadable)</a:t>
            </a:r>
          </a:p>
          <a:p>
            <a:pPr marL="742950" indent="-514350">
              <a:buAutoNum type="arabicParenR" startAt="2"/>
            </a:pPr>
            <a:endParaRPr lang="en-PH" sz="3600" b="1" dirty="0">
              <a:latin typeface="Century Gothic" panose="020B0502020202020204" pitchFamily="34" charset="0"/>
              <a:ea typeface="Adobe Heiti Std R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 Continuous Updates (At least 3x per week)</a:t>
            </a:r>
          </a:p>
          <a:p>
            <a:pPr marL="228600"/>
            <a:endParaRPr lang="en-PH" sz="3600" b="1" dirty="0">
              <a:effectLst/>
              <a:latin typeface="Century Gothic" panose="020B0502020202020204" pitchFamily="34" charset="0"/>
              <a:ea typeface="Adobe Heiti Std R"/>
            </a:endParaRPr>
          </a:p>
          <a:p>
            <a:pPr marL="228600"/>
            <a:r>
              <a:rPr lang="en-PH" sz="2800" b="1" dirty="0">
                <a:effectLst/>
                <a:latin typeface="Century Gothic" panose="020B0502020202020204" pitchFamily="34" charset="0"/>
                <a:ea typeface="Adobe Heiti Std R"/>
              </a:rPr>
              <a:t>* Transportation, Lodging and Meals shouldered by clients</a:t>
            </a:r>
            <a:endParaRPr lang="en-PH" sz="36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6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1110" y="-69450"/>
            <a:ext cx="6108465" cy="77550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List of Clients as of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8D174-332F-F15C-0BE4-FC0F1B966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60" y="758817"/>
            <a:ext cx="11157994" cy="61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AF494-5A2B-176B-A875-CA6318AB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07" y="138895"/>
            <a:ext cx="11123786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08A3A69-D0EE-5D87-D190-CB81C395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0" y="173620"/>
            <a:ext cx="12108110" cy="6684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605790" algn="ctr">
              <a:spcBef>
                <a:spcPts val="1350"/>
              </a:spcBef>
              <a:spcAft>
                <a:spcPts val="675"/>
              </a:spcAft>
            </a:pPr>
            <a:r>
              <a:rPr lang="en-US" sz="3600" b="1" kern="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WHY WE PUT </a:t>
            </a:r>
            <a:r>
              <a:rPr lang="en-US" sz="3600" b="1" kern="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DATES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ON OUR LIST OF CLIENTS?</a:t>
            </a:r>
            <a:endParaRPr lang="en-US" sz="3600" b="1" kern="0" dirty="0">
              <a:solidFill>
                <a:srgbClr val="0070C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 marR="605790" algn="ctr">
              <a:spcBef>
                <a:spcPts val="1350"/>
              </a:spcBef>
              <a:spcAft>
                <a:spcPts val="675"/>
              </a:spcAft>
            </a:pPr>
            <a:endParaRPr lang="en-US" sz="1100" b="1" kern="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/>
            </a:pPr>
            <a:r>
              <a:rPr lang="en-US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Most trusted school software in the Philippines</a:t>
            </a:r>
          </a:p>
          <a:p>
            <a:pPr marL="457200"/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 </a:t>
            </a:r>
            <a:endParaRPr lang="en-US" sz="3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  Longest life span </a:t>
            </a:r>
            <a:r>
              <a:rPr lang="en-PH" sz="3600" b="1" dirty="0">
                <a:latin typeface="Century Gothic" panose="020B0502020202020204" pitchFamily="34" charset="0"/>
                <a:ea typeface="Adobe Heiti Std R"/>
              </a:rPr>
              <a:t>(10 to 25 years)</a:t>
            </a:r>
          </a:p>
          <a:p>
            <a:pPr marL="685800" lvl="1"/>
            <a:endParaRPr lang="en-PH" sz="3600" b="1" dirty="0">
              <a:effectLst/>
              <a:latin typeface="Century Gothic" panose="020B0502020202020204" pitchFamily="34" charset="0"/>
              <a:ea typeface="Adobe Heiti Std R"/>
            </a:endParaRPr>
          </a:p>
          <a:p>
            <a:pPr marL="742950" indent="-514350">
              <a:buAutoNum type="arabicParenR" startAt="2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  Excellent Retention rate (97%)</a:t>
            </a:r>
          </a:p>
          <a:p>
            <a:pPr marL="228600"/>
            <a:endParaRPr lang="en-PH" sz="36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971550" indent="-742950">
              <a:buAutoNum type="arabicParenR" startAt="4"/>
            </a:pP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Upgradability even after </a:t>
            </a:r>
            <a:r>
              <a:rPr lang="en-PH" sz="3600" b="1" dirty="0">
                <a:latin typeface="Century Gothic" panose="020B0502020202020204" pitchFamily="34" charset="0"/>
                <a:ea typeface="Adobe Heiti Std R"/>
              </a:rPr>
              <a:t>so many</a:t>
            </a:r>
            <a:r>
              <a:rPr lang="en-PH" sz="3600" b="1" dirty="0">
                <a:effectLst/>
                <a:latin typeface="Century Gothic" panose="020B0502020202020204" pitchFamily="34" charset="0"/>
                <a:ea typeface="Adobe Heiti Std R"/>
              </a:rPr>
              <a:t> years</a:t>
            </a:r>
            <a:endParaRPr lang="en-PH" sz="36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/>
            <a:endParaRPr lang="en-PH" sz="36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en-PH" sz="3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5)   We don’t hide our List of Clients</a:t>
            </a:r>
          </a:p>
        </p:txBody>
      </p:sp>
    </p:spTree>
    <p:extLst>
      <p:ext uri="{BB962C8B-B14F-4D97-AF65-F5344CB8AC3E}">
        <p14:creationId xmlns:p14="http://schemas.microsoft.com/office/powerpoint/2010/main" val="353839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9A03-FBD4-4442-A88F-F7068CD5E41B}"/>
              </a:ext>
            </a:extLst>
          </p:cNvPr>
          <p:cNvSpPr txBox="1">
            <a:spLocks/>
          </p:cNvSpPr>
          <p:nvPr/>
        </p:nvSpPr>
        <p:spPr>
          <a:xfrm>
            <a:off x="1736831" y="166690"/>
            <a:ext cx="8461976" cy="4990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n-PH" sz="357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UNMATCHED SPEED AND PERFORMANCE</a:t>
            </a:r>
          </a:p>
        </p:txBody>
      </p:sp>
      <p:pic>
        <p:nvPicPr>
          <p:cNvPr id="1046" name="Picture 22" descr="Speed Logo Vector. Speedometer Logo. Fast Logo Stock Vector - Illustration  of future, race: 134819265">
            <a:extLst>
              <a:ext uri="{FF2B5EF4-FFF2-40B4-BE49-F238E27FC236}">
                <a16:creationId xmlns:a16="http://schemas.microsoft.com/office/drawing/2014/main" id="{DF402478-ABC8-451B-A84C-1A938D8C5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22" b="64950" l="23313" r="76250">
                        <a14:foregroundMark x1="24188" y1="48076" x2="23313" y2="52753"/>
                        <a14:foregroundMark x1="32938" y1="44819" x2="32938" y2="51747"/>
                        <a14:foregroundMark x1="44250" y1="52102" x2="42750" y2="52931"/>
                        <a14:foregroundMark x1="49125" y1="43221" x2="49125" y2="45648"/>
                        <a14:foregroundMark x1="43375" y1="43458" x2="44250" y2="45648"/>
                        <a14:foregroundMark x1="58750" y1="40793" x2="58750" y2="41622"/>
                        <a14:foregroundMark x1="63250" y1="41030" x2="63625" y2="41800"/>
                        <a14:foregroundMark x1="76250" y1="41030" x2="76250" y2="43458"/>
                        <a14:foregroundMark x1="64688" y1="49674" x2="64688" y2="49674"/>
                        <a14:foregroundMark x1="60688" y1="50089" x2="60688" y2="50089"/>
                        <a14:foregroundMark x1="56813" y1="49911" x2="56813" y2="49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0357" r="19287" b="30057"/>
          <a:stretch/>
        </p:blipFill>
        <p:spPr bwMode="auto">
          <a:xfrm>
            <a:off x="4472131" y="547090"/>
            <a:ext cx="3036002" cy="25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S by TDR-Resources on DeviantArt">
            <a:extLst>
              <a:ext uri="{FF2B5EF4-FFF2-40B4-BE49-F238E27FC236}">
                <a16:creationId xmlns:a16="http://schemas.microsoft.com/office/drawing/2014/main" id="{26E3D3EE-6954-4429-AF6C-E1F874BF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85" y="2628558"/>
            <a:ext cx="785196" cy="6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A1B02F7-AB07-4D63-B1E5-84A274A5F8ED}"/>
              </a:ext>
            </a:extLst>
          </p:cNvPr>
          <p:cNvGrpSpPr/>
          <p:nvPr/>
        </p:nvGrpSpPr>
        <p:grpSpPr>
          <a:xfrm>
            <a:off x="-530722" y="650677"/>
            <a:ext cx="3036002" cy="2407037"/>
            <a:chOff x="6552982" y="573562"/>
            <a:chExt cx="4769096" cy="357880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28CCAA2-D8D9-4B26-AC5A-B29A1FFA2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86" b="89924" l="140" r="97899">
                          <a14:foregroundMark x1="95658" y1="27186" x2="89496" y2="55703"/>
                          <a14:foregroundMark x1="89496" y1="55703" x2="91737" y2="74905"/>
                          <a14:foregroundMark x1="91737" y1="74905" x2="91176" y2="75285"/>
                          <a14:foregroundMark x1="88095" y1="32510" x2="88515" y2="34030"/>
                          <a14:foregroundMark x1="96919" y1="23384" x2="96078" y2="32129"/>
                          <a14:foregroundMark x1="95378" y1="25285" x2="95238" y2="30418"/>
                          <a14:foregroundMark x1="87675" y1="35551" x2="85994" y2="55133"/>
                          <a14:foregroundMark x1="94818" y1="73004" x2="98039" y2="74144"/>
                          <a14:foregroundMark x1="9104" y1="76996" x2="140" y2="78137"/>
                          <a14:foregroundMark x1="38655" y1="10076" x2="32913" y2="10646"/>
                          <a14:backgroundMark x1="97199" y1="42395" x2="97479" y2="52852"/>
                          <a14:backgroundMark x1="89329" y1="44225" x2="89916" y2="40684"/>
                        </a14:backgroundRemoval>
                      </a14:imgEffect>
                    </a14:imgLayer>
                  </a14:imgProps>
                </a:ext>
              </a:extLst>
            </a:blip>
            <a:srcRect r="1828"/>
            <a:stretch/>
          </p:blipFill>
          <p:spPr>
            <a:xfrm>
              <a:off x="6552982" y="573562"/>
              <a:ext cx="4769096" cy="3578802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F06E00E-8CE8-4187-9451-07344E9D58B2}"/>
                </a:ext>
              </a:extLst>
            </p:cNvPr>
            <p:cNvGrpSpPr/>
            <p:nvPr/>
          </p:nvGrpSpPr>
          <p:grpSpPr>
            <a:xfrm>
              <a:off x="7290535" y="1038010"/>
              <a:ext cx="2119084" cy="2204951"/>
              <a:chOff x="2261335" y="1291994"/>
              <a:chExt cx="2119084" cy="2204951"/>
            </a:xfrm>
          </p:grpSpPr>
          <p:sp>
            <p:nvSpPr>
              <p:cNvPr id="21" name="Partial Circle 20">
                <a:extLst>
                  <a:ext uri="{FF2B5EF4-FFF2-40B4-BE49-F238E27FC236}">
                    <a16:creationId xmlns:a16="http://schemas.microsoft.com/office/drawing/2014/main" id="{E0333B51-88E2-459E-AB01-9EDA9FBEDD13}"/>
                  </a:ext>
                </a:extLst>
              </p:cNvPr>
              <p:cNvSpPr/>
              <p:nvPr/>
            </p:nvSpPr>
            <p:spPr>
              <a:xfrm rot="7824705">
                <a:off x="2228840" y="1345366"/>
                <a:ext cx="2184074" cy="2119084"/>
              </a:xfrm>
              <a:prstGeom prst="pie">
                <a:avLst>
                  <a:gd name="adj1" fmla="val 21134386"/>
                  <a:gd name="adj2" fmla="val 1691714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Picture 4" descr="Slow - Free transport icons">
                <a:extLst>
                  <a:ext uri="{FF2B5EF4-FFF2-40B4-BE49-F238E27FC236}">
                    <a16:creationId xmlns:a16="http://schemas.microsoft.com/office/drawing/2014/main" id="{C8393854-9BD0-49B8-85BF-ED4583F6A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78" b="91556" l="2667" r="95556">
                            <a14:foregroundMark x1="8000" y1="42667" x2="6667" y2="65333"/>
                            <a14:foregroundMark x1="2667" y1="48000" x2="2667" y2="60000"/>
                            <a14:foregroundMark x1="92444" y1="39111" x2="95556" y2="66222"/>
                            <a14:foregroundMark x1="44000" y1="77778" x2="58222" y2="81333"/>
                            <a14:foregroundMark x1="58222" y1="81333" x2="52000" y2="83556"/>
                            <a14:foregroundMark x1="50667" y1="90222" x2="50667" y2="90222"/>
                            <a14:foregroundMark x1="43111" y1="91556" x2="43111" y2="91556"/>
                            <a14:foregroundMark x1="20889" y1="57333" x2="20889" y2="57333"/>
                            <a14:foregroundMark x1="41778" y1="56444" x2="48444" y2="56444"/>
                            <a14:foregroundMark x1="36000" y1="32444" x2="36000" y2="32444"/>
                            <a14:foregroundMark x1="64889" y1="32889" x2="64889" y2="32889"/>
                            <a14:foregroundMark x1="80444" y1="56000" x2="80444" y2="56000"/>
                            <a14:foregroundMark x1="60444" y1="10667" x2="46667" y2="9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1285" y="1291994"/>
                <a:ext cx="2039367" cy="2036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" name="893688">
            <a:hlinkClick r:id="" action="ppaction://media"/>
            <a:extLst>
              <a:ext uri="{FF2B5EF4-FFF2-40B4-BE49-F238E27FC236}">
                <a16:creationId xmlns:a16="http://schemas.microsoft.com/office/drawing/2014/main" id="{2DA6F2B4-3969-4A23-B9ED-9009FF8CD7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lum contrast="-2000"/>
          </a:blip>
          <a:stretch>
            <a:fillRect/>
          </a:stretch>
        </p:blipFill>
        <p:spPr>
          <a:xfrm flipH="1">
            <a:off x="7569983" y="900135"/>
            <a:ext cx="3781702" cy="1908122"/>
          </a:xfrm>
          <a:prstGeom prst="rect">
            <a:avLst/>
          </a:prstGeom>
          <a:ln>
            <a:noFill/>
          </a:ln>
          <a:effectLst>
            <a:softEdge rad="2286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296CC3-732E-F1D5-D980-DCE425F324E1}"/>
              </a:ext>
            </a:extLst>
          </p:cNvPr>
          <p:cNvSpPr/>
          <p:nvPr/>
        </p:nvSpPr>
        <p:spPr>
          <a:xfrm>
            <a:off x="621059" y="3569514"/>
            <a:ext cx="1115772" cy="244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Give me </a:t>
            </a:r>
          </a:p>
          <a:p>
            <a:pPr algn="ctr"/>
            <a:r>
              <a:rPr lang="en-US" sz="3200" dirty="0"/>
              <a:t>5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8D35852-E811-C22F-DD6F-3269E5415FD8}"/>
              </a:ext>
            </a:extLst>
          </p:cNvPr>
          <p:cNvSpPr/>
          <p:nvPr/>
        </p:nvSpPr>
        <p:spPr>
          <a:xfrm>
            <a:off x="1743763" y="4044438"/>
            <a:ext cx="1755309" cy="34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305FC-DEE2-993C-9A8C-9204BF44DC2C}"/>
              </a:ext>
            </a:extLst>
          </p:cNvPr>
          <p:cNvSpPr/>
          <p:nvPr/>
        </p:nvSpPr>
        <p:spPr>
          <a:xfrm>
            <a:off x="3573570" y="3569514"/>
            <a:ext cx="1837117" cy="244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Ok, here is your PAGE with a 5 inside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FA8AC2D-2EEB-C817-4346-BC2BEE84CA4C}"/>
              </a:ext>
            </a:extLst>
          </p:cNvPr>
          <p:cNvSpPr/>
          <p:nvPr/>
        </p:nvSpPr>
        <p:spPr>
          <a:xfrm rot="10800000">
            <a:off x="1811328" y="4591277"/>
            <a:ext cx="1755309" cy="34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95CD0-9E2B-8CE4-47AC-F00097EBBF97}"/>
              </a:ext>
            </a:extLst>
          </p:cNvPr>
          <p:cNvSpPr txBox="1"/>
          <p:nvPr/>
        </p:nvSpPr>
        <p:spPr>
          <a:xfrm>
            <a:off x="720546" y="3109606"/>
            <a:ext cx="92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213507-8A7A-A13B-C3E1-DFF9709CCADD}"/>
              </a:ext>
            </a:extLst>
          </p:cNvPr>
          <p:cNvSpPr txBox="1"/>
          <p:nvPr/>
        </p:nvSpPr>
        <p:spPr>
          <a:xfrm>
            <a:off x="3969311" y="3107849"/>
            <a:ext cx="100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Server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683D06-EC72-14F5-C7C6-E422E446272A}"/>
              </a:ext>
            </a:extLst>
          </p:cNvPr>
          <p:cNvSpPr/>
          <p:nvPr/>
        </p:nvSpPr>
        <p:spPr>
          <a:xfrm>
            <a:off x="6738031" y="3569514"/>
            <a:ext cx="1115772" cy="244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Give me </a:t>
            </a:r>
          </a:p>
          <a:p>
            <a:pPr algn="ctr"/>
            <a:r>
              <a:rPr lang="en-US" sz="3200" dirty="0"/>
              <a:t>5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65DCD93-986F-1233-3E2F-690FDC088A13}"/>
              </a:ext>
            </a:extLst>
          </p:cNvPr>
          <p:cNvSpPr/>
          <p:nvPr/>
        </p:nvSpPr>
        <p:spPr>
          <a:xfrm>
            <a:off x="7860735" y="4044438"/>
            <a:ext cx="1755309" cy="34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F83F80-4113-6F75-72EB-37B2F0F6069E}"/>
              </a:ext>
            </a:extLst>
          </p:cNvPr>
          <p:cNvSpPr/>
          <p:nvPr/>
        </p:nvSpPr>
        <p:spPr>
          <a:xfrm>
            <a:off x="9690542" y="3569514"/>
            <a:ext cx="1837117" cy="244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Ok, here is your 5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6E8A9D9-060C-4941-7353-7BC5F52BC363}"/>
              </a:ext>
            </a:extLst>
          </p:cNvPr>
          <p:cNvSpPr/>
          <p:nvPr/>
        </p:nvSpPr>
        <p:spPr>
          <a:xfrm rot="10800000">
            <a:off x="7928301" y="4572503"/>
            <a:ext cx="1755309" cy="34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189B61-BB55-F20E-A5D1-1E5762AA7978}"/>
              </a:ext>
            </a:extLst>
          </p:cNvPr>
          <p:cNvSpPr txBox="1"/>
          <p:nvPr/>
        </p:nvSpPr>
        <p:spPr>
          <a:xfrm>
            <a:off x="6837518" y="3109606"/>
            <a:ext cx="92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A80486-8B93-30BD-72FE-948A3B52CF50}"/>
              </a:ext>
            </a:extLst>
          </p:cNvPr>
          <p:cNvSpPr txBox="1"/>
          <p:nvPr/>
        </p:nvSpPr>
        <p:spPr>
          <a:xfrm>
            <a:off x="10086283" y="3107849"/>
            <a:ext cx="100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Server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37EEEF-8AF5-47D8-932A-3EB18225E5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0277" y="4956829"/>
            <a:ext cx="1382765" cy="13827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B18D4D-5F4C-B2A0-34F2-A9BB5A01861F}"/>
              </a:ext>
            </a:extLst>
          </p:cNvPr>
          <p:cNvSpPr txBox="1"/>
          <p:nvPr/>
        </p:nvSpPr>
        <p:spPr>
          <a:xfrm>
            <a:off x="8646110" y="4744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14844 -0.00301 " pathEditMode="fixed" rAng="0" ptsTypes="AA">
                                      <p:cBhvr>
                                        <p:cTn id="15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1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  <p:bldP spid="7" grpId="0" animBg="1"/>
      <p:bldP spid="24" grpId="0" animBg="1"/>
      <p:bldP spid="25" grpId="0" animBg="1"/>
      <p:bldP spid="8" grpId="0"/>
      <p:bldP spid="26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92AE9-7ED5-F820-7610-B6245E09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33" y="717630"/>
            <a:ext cx="11063723" cy="4555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56AF4-3664-9377-CEEE-BEC309FDC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33" y="5365398"/>
            <a:ext cx="11063723" cy="116272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7A1CC9-AE26-F0B7-88E4-3AE7F4AB8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8009"/>
            <a:ext cx="12191999" cy="14769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MINIMAL SERVER REQUIREMENTS AS OF 2022:</a:t>
            </a:r>
          </a:p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20-vcore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shared</a:t>
            </a:r>
            <a:r>
              <a:rPr lang="en-US" sz="3600" b="1" dirty="0">
                <a:latin typeface="+mn-lt"/>
              </a:rPr>
              <a:t> server can efficiently serve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200k</a:t>
            </a:r>
            <a:r>
              <a:rPr lang="en-US" sz="3600" b="1" dirty="0">
                <a:latin typeface="+mn-lt"/>
              </a:rPr>
              <a:t> plus students</a:t>
            </a:r>
          </a:p>
        </p:txBody>
      </p:sp>
    </p:spTree>
    <p:extLst>
      <p:ext uri="{BB962C8B-B14F-4D97-AF65-F5344CB8AC3E}">
        <p14:creationId xmlns:p14="http://schemas.microsoft.com/office/powerpoint/2010/main" val="9296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E12597-182D-4548-BC23-307B521CC373}"/>
              </a:ext>
            </a:extLst>
          </p:cNvPr>
          <p:cNvSpPr/>
          <p:nvPr/>
        </p:nvSpPr>
        <p:spPr>
          <a:xfrm>
            <a:off x="0" y="194249"/>
            <a:ext cx="12192000" cy="910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SERVER-SIDE UI TECHNOLOGY (OBSOLETE)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(used by Pinnacle, Data Pacific, GTI, </a:t>
            </a:r>
            <a:r>
              <a:rPr lang="en-US" sz="3600" b="1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etc</a:t>
            </a:r>
            <a:r>
              <a:rPr 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D66FEB-54E5-4427-B16E-F10377DD30DB}"/>
              </a:ext>
            </a:extLst>
          </p:cNvPr>
          <p:cNvSpPr/>
          <p:nvPr/>
        </p:nvSpPr>
        <p:spPr>
          <a:xfrm>
            <a:off x="3567851" y="4551784"/>
            <a:ext cx="1066805" cy="8137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Client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0AE484-5397-4EFA-852F-4E4B201E8B27}"/>
              </a:ext>
            </a:extLst>
          </p:cNvPr>
          <p:cNvSpPr/>
          <p:nvPr/>
        </p:nvSpPr>
        <p:spPr>
          <a:xfrm>
            <a:off x="3739053" y="1446914"/>
            <a:ext cx="1489953" cy="13457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875A16-C12D-4E54-A0C7-72BA1EE8FCC3}"/>
              </a:ext>
            </a:extLst>
          </p:cNvPr>
          <p:cNvSpPr/>
          <p:nvPr/>
        </p:nvSpPr>
        <p:spPr>
          <a:xfrm>
            <a:off x="768051" y="4551784"/>
            <a:ext cx="1066805" cy="8137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Client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A23177-AB6E-49FB-873E-0CE3D2A669FD}"/>
              </a:ext>
            </a:extLst>
          </p:cNvPr>
          <p:cNvSpPr/>
          <p:nvPr/>
        </p:nvSpPr>
        <p:spPr>
          <a:xfrm>
            <a:off x="6732071" y="4551784"/>
            <a:ext cx="1066805" cy="8137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9001FF-237C-4D24-A28D-6F29A6B3DECD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4634656" y="4958670"/>
            <a:ext cx="2097415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B2F49D-2539-4B00-8818-17EFC79351B3}"/>
              </a:ext>
            </a:extLst>
          </p:cNvPr>
          <p:cNvCxnSpPr>
            <a:cxnSpLocks/>
            <a:stCxn id="11" idx="3"/>
            <a:endCxn id="12" idx="0"/>
          </p:cNvCxnSpPr>
          <p:nvPr/>
        </p:nvCxnSpPr>
        <p:spPr>
          <a:xfrm flipH="1">
            <a:off x="1301454" y="2595564"/>
            <a:ext cx="2655798" cy="195622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A23D8-F3BE-486F-B77E-8A82CDB39132}"/>
              </a:ext>
            </a:extLst>
          </p:cNvPr>
          <p:cNvCxnSpPr>
            <a:cxnSpLocks/>
            <a:stCxn id="11" idx="4"/>
            <a:endCxn id="10" idx="0"/>
          </p:cNvCxnSpPr>
          <p:nvPr/>
        </p:nvCxnSpPr>
        <p:spPr>
          <a:xfrm flipH="1">
            <a:off x="4101254" y="2792641"/>
            <a:ext cx="382776" cy="175914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C20250-5FE8-448C-9B53-904D156F14DE}"/>
              </a:ext>
            </a:extLst>
          </p:cNvPr>
          <p:cNvCxnSpPr>
            <a:cxnSpLocks/>
            <a:stCxn id="11" idx="5"/>
            <a:endCxn id="13" idx="0"/>
          </p:cNvCxnSpPr>
          <p:nvPr/>
        </p:nvCxnSpPr>
        <p:spPr>
          <a:xfrm>
            <a:off x="5010807" y="2595564"/>
            <a:ext cx="2254667" cy="195622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4EB49B0-F5C9-4458-8AE4-99DCEA858C5A}"/>
              </a:ext>
            </a:extLst>
          </p:cNvPr>
          <p:cNvSpPr/>
          <p:nvPr/>
        </p:nvSpPr>
        <p:spPr>
          <a:xfrm>
            <a:off x="6382718" y="1398366"/>
            <a:ext cx="3694732" cy="44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Generates HTML PAGE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03434D-0908-42C7-ABF9-D151B0757309}"/>
              </a:ext>
            </a:extLst>
          </p:cNvPr>
          <p:cNvSpPr/>
          <p:nvPr/>
        </p:nvSpPr>
        <p:spPr>
          <a:xfrm>
            <a:off x="6382718" y="1854624"/>
            <a:ext cx="3493578" cy="400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Generates PDF / Excel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D64C53-3163-4523-BBC1-B6AAFB03010E}"/>
              </a:ext>
            </a:extLst>
          </p:cNvPr>
          <p:cNvSpPr/>
          <p:nvPr/>
        </p:nvSpPr>
        <p:spPr>
          <a:xfrm>
            <a:off x="6387516" y="2281596"/>
            <a:ext cx="4722623" cy="400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90% to 100% workload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278B94-4EAC-4196-B4D2-0833BBA46010}"/>
              </a:ext>
            </a:extLst>
          </p:cNvPr>
          <p:cNvSpPr/>
          <p:nvPr/>
        </p:nvSpPr>
        <p:spPr>
          <a:xfrm>
            <a:off x="706330" y="5846852"/>
            <a:ext cx="9142519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0% to 10% workload (wasted clients processing power)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95B4A0-B4FE-479F-BF28-526B4992F57D}"/>
              </a:ext>
            </a:extLst>
          </p:cNvPr>
          <p:cNvSpPr/>
          <p:nvPr/>
        </p:nvSpPr>
        <p:spPr>
          <a:xfrm>
            <a:off x="690495" y="5424299"/>
            <a:ext cx="4072005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Frequent browser reload 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FC6A589-B1B9-45E0-A276-DA596E8058F3}"/>
              </a:ext>
            </a:extLst>
          </p:cNvPr>
          <p:cNvSpPr/>
          <p:nvPr/>
        </p:nvSpPr>
        <p:spPr>
          <a:xfrm>
            <a:off x="2167951" y="4551784"/>
            <a:ext cx="1066805" cy="8137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BD6B800-6BDF-46FC-8BBB-72B5EA7E70C6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2701354" y="2792641"/>
            <a:ext cx="1442635" cy="175914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3AFB776A-78CC-4959-A080-674778A14584}"/>
              </a:ext>
            </a:extLst>
          </p:cNvPr>
          <p:cNvSpPr/>
          <p:nvPr/>
        </p:nvSpPr>
        <p:spPr>
          <a:xfrm>
            <a:off x="688380" y="6269405"/>
            <a:ext cx="7442852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15+ years obsolete (was popular pre-2005)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BB02CF-2BBD-490A-A6D4-9C9606913ABB}"/>
              </a:ext>
            </a:extLst>
          </p:cNvPr>
          <p:cNvSpPr/>
          <p:nvPr/>
        </p:nvSpPr>
        <p:spPr>
          <a:xfrm>
            <a:off x="2066471" y="3238270"/>
            <a:ext cx="6296479" cy="629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Heavy &amp; slow HTML PAGE reply which require the browser to reload the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11EEA-DB38-1676-8141-6E49EA789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189" y="5277613"/>
            <a:ext cx="633399" cy="63339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9BA88D8-79A8-44C9-86E1-DCE90F8619DB}"/>
              </a:ext>
            </a:extLst>
          </p:cNvPr>
          <p:cNvSpPr/>
          <p:nvPr/>
        </p:nvSpPr>
        <p:spPr>
          <a:xfrm>
            <a:off x="5324474" y="1545647"/>
            <a:ext cx="1058243" cy="100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33" grpId="0" animBg="1"/>
      <p:bldP spid="38" grpId="0" animBg="1"/>
      <p:bldP spid="59" grpId="0" animBg="1"/>
      <p:bldP spid="84" grpId="0" animBg="1"/>
      <p:bldP spid="3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BE630D-2C96-44B5-BC05-63E499D2B059}"/>
              </a:ext>
            </a:extLst>
          </p:cNvPr>
          <p:cNvSpPr/>
          <p:nvPr/>
        </p:nvSpPr>
        <p:spPr>
          <a:xfrm>
            <a:off x="0" y="194249"/>
            <a:ext cx="12192000" cy="910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100% CLIENT-SIDE UI TECHNOLOGY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(used by Digital Software)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47F678-5B1E-424B-8437-753C5BD7827C}"/>
              </a:ext>
            </a:extLst>
          </p:cNvPr>
          <p:cNvSpPr/>
          <p:nvPr/>
        </p:nvSpPr>
        <p:spPr>
          <a:xfrm>
            <a:off x="4815886" y="4551784"/>
            <a:ext cx="1066805" cy="8137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Client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74ACFC-F9B3-4CDE-A361-3AD00BF0B502}"/>
              </a:ext>
            </a:extLst>
          </p:cNvPr>
          <p:cNvSpPr/>
          <p:nvPr/>
        </p:nvSpPr>
        <p:spPr>
          <a:xfrm>
            <a:off x="4987088" y="1446914"/>
            <a:ext cx="1489953" cy="13457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D3B2C5-E959-42EA-9A70-D5CF116BC9B0}"/>
              </a:ext>
            </a:extLst>
          </p:cNvPr>
          <p:cNvSpPr/>
          <p:nvPr/>
        </p:nvSpPr>
        <p:spPr>
          <a:xfrm>
            <a:off x="2016086" y="4551784"/>
            <a:ext cx="1066805" cy="8137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Client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17677A-2CE2-4A0E-BA6B-C17263C50B45}"/>
              </a:ext>
            </a:extLst>
          </p:cNvPr>
          <p:cNvSpPr/>
          <p:nvPr/>
        </p:nvSpPr>
        <p:spPr>
          <a:xfrm>
            <a:off x="7980106" y="4551784"/>
            <a:ext cx="1066805" cy="8137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7424BF-A528-4435-B40B-783533F7822A}"/>
              </a:ext>
            </a:extLst>
          </p:cNvPr>
          <p:cNvCxnSpPr>
            <a:cxnSpLocks/>
          </p:cNvCxnSpPr>
          <p:nvPr/>
        </p:nvCxnSpPr>
        <p:spPr>
          <a:xfrm>
            <a:off x="6096000" y="4958670"/>
            <a:ext cx="158496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4865C4-E5C6-4189-9113-4C77D88C2C70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2549489" y="2595564"/>
            <a:ext cx="2655798" cy="1956220"/>
          </a:xfrm>
          <a:prstGeom prst="straightConnector1">
            <a:avLst/>
          </a:prstGeom>
          <a:ln w="25400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7AC4EB-2EA0-4724-AD2C-EF5BC37ED757}"/>
              </a:ext>
            </a:extLst>
          </p:cNvPr>
          <p:cNvCxnSpPr>
            <a:cxnSpLocks/>
            <a:stCxn id="4" idx="4"/>
            <a:endCxn id="3" idx="0"/>
          </p:cNvCxnSpPr>
          <p:nvPr/>
        </p:nvCxnSpPr>
        <p:spPr>
          <a:xfrm flipH="1">
            <a:off x="5349289" y="2792641"/>
            <a:ext cx="382776" cy="1759143"/>
          </a:xfrm>
          <a:prstGeom prst="straightConnector1">
            <a:avLst/>
          </a:prstGeom>
          <a:ln w="25400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12DAD4-560D-41D3-864B-44C46320742A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6258842" y="2595564"/>
            <a:ext cx="2254667" cy="1956220"/>
          </a:xfrm>
          <a:prstGeom prst="straightConnector1">
            <a:avLst/>
          </a:prstGeom>
          <a:ln w="25400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FDED7B4-1663-4703-A66A-F46F3B65AEF3}"/>
              </a:ext>
            </a:extLst>
          </p:cNvPr>
          <p:cNvSpPr/>
          <p:nvPr/>
        </p:nvSpPr>
        <p:spPr>
          <a:xfrm>
            <a:off x="7660169" y="1612521"/>
            <a:ext cx="4722623" cy="400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0% to 10% workload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B2A08C-4B81-4C1B-B010-4B5BEFD393F3}"/>
              </a:ext>
            </a:extLst>
          </p:cNvPr>
          <p:cNvSpPr/>
          <p:nvPr/>
        </p:nvSpPr>
        <p:spPr>
          <a:xfrm>
            <a:off x="1068106" y="5846852"/>
            <a:ext cx="4056344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90% to 100% workload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AD5486-0A39-4B85-A906-0A28092219F3}"/>
              </a:ext>
            </a:extLst>
          </p:cNvPr>
          <p:cNvSpPr/>
          <p:nvPr/>
        </p:nvSpPr>
        <p:spPr>
          <a:xfrm>
            <a:off x="1052270" y="5424299"/>
            <a:ext cx="4072180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0% browser reload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7ABE46-1402-41BE-886D-FD6041D30BC8}"/>
              </a:ext>
            </a:extLst>
          </p:cNvPr>
          <p:cNvSpPr/>
          <p:nvPr/>
        </p:nvSpPr>
        <p:spPr>
          <a:xfrm>
            <a:off x="3415986" y="4551784"/>
            <a:ext cx="1066805" cy="8137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40B8C-B6DB-429E-87DD-5D115BECCA14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949389" y="2792641"/>
            <a:ext cx="1442635" cy="1759143"/>
          </a:xfrm>
          <a:prstGeom prst="straightConnector1">
            <a:avLst/>
          </a:prstGeom>
          <a:ln w="25400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665EAC7-A332-43F4-A01C-C7BF3C8A9C5D}"/>
              </a:ext>
            </a:extLst>
          </p:cNvPr>
          <p:cNvSpPr/>
          <p:nvPr/>
        </p:nvSpPr>
        <p:spPr>
          <a:xfrm>
            <a:off x="1050154" y="6269405"/>
            <a:ext cx="3936933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Latest technology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38DEB-93D1-4076-92C6-356984532340}"/>
              </a:ext>
            </a:extLst>
          </p:cNvPr>
          <p:cNvSpPr/>
          <p:nvPr/>
        </p:nvSpPr>
        <p:spPr>
          <a:xfrm>
            <a:off x="5177442" y="5422725"/>
            <a:ext cx="6500208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100% client-side generation of PDF / Excel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0BFDE5-178B-42CC-BA17-C66A3913B3DB}"/>
              </a:ext>
            </a:extLst>
          </p:cNvPr>
          <p:cNvSpPr/>
          <p:nvPr/>
        </p:nvSpPr>
        <p:spPr>
          <a:xfrm>
            <a:off x="5177441" y="5842130"/>
            <a:ext cx="6852633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Maximizes usage of clients processing power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71DF27-00E4-4D21-A1C3-03C1121960A9}"/>
              </a:ext>
            </a:extLst>
          </p:cNvPr>
          <p:cNvSpPr/>
          <p:nvPr/>
        </p:nvSpPr>
        <p:spPr>
          <a:xfrm>
            <a:off x="5177442" y="6292112"/>
            <a:ext cx="5446721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Support OFFLINE mode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A7F0A0-918D-4409-AA21-F930BA1F3E91}"/>
              </a:ext>
            </a:extLst>
          </p:cNvPr>
          <p:cNvSpPr/>
          <p:nvPr/>
        </p:nvSpPr>
        <p:spPr>
          <a:xfrm>
            <a:off x="2598861" y="3324240"/>
            <a:ext cx="6383214" cy="425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Lightweight &amp; fast JSON DATA reply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5CEA1B-36E0-449B-B59F-81F661015928}"/>
              </a:ext>
            </a:extLst>
          </p:cNvPr>
          <p:cNvSpPr/>
          <p:nvPr/>
        </p:nvSpPr>
        <p:spPr>
          <a:xfrm>
            <a:off x="7660169" y="2033838"/>
            <a:ext cx="5195151" cy="400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Web API-Based Architecture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06D3111-63D1-C508-AEF4-F2948FFEEC42}"/>
              </a:ext>
            </a:extLst>
          </p:cNvPr>
          <p:cNvSpPr/>
          <p:nvPr/>
        </p:nvSpPr>
        <p:spPr>
          <a:xfrm>
            <a:off x="6519713" y="1529665"/>
            <a:ext cx="1058243" cy="100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2" grpId="0" animBg="1"/>
      <p:bldP spid="24" grpId="0" animBg="1"/>
      <p:bldP spid="25" grpId="0" animBg="1"/>
      <p:bldP spid="15" grpId="0" animBg="1"/>
      <p:bldP spid="21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36667E1-0E44-4EB8-8F6C-10922DAB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26" y="140384"/>
            <a:ext cx="11669086" cy="5978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PH" sz="3200" b="1" u="sng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HISTORY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n-PH" sz="1050" b="1" u="sng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64576E0-3A3F-C44C-18AD-6AA428C0B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0" y="964734"/>
            <a:ext cx="11140579" cy="37079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PH" sz="2800" b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1991:</a:t>
            </a:r>
            <a:r>
              <a:rPr lang="en-PH" sz="2800" b="1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Wrote my first programs</a:t>
            </a:r>
            <a:endParaRPr lang="en-PH" sz="28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PH" sz="2800" b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1994</a:t>
            </a:r>
            <a:r>
              <a:rPr lang="en-PH" sz="28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 </a:t>
            </a:r>
            <a:r>
              <a:rPr lang="en-PH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Grading System</a:t>
            </a:r>
          </a:p>
          <a:p>
            <a:pPr>
              <a:spcBef>
                <a:spcPts val="1200"/>
              </a:spcBef>
            </a:pPr>
            <a:r>
              <a:rPr lang="en-PH" sz="2800" b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1996</a:t>
            </a:r>
            <a:r>
              <a:rPr lang="en-PH" sz="2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:  </a:t>
            </a:r>
            <a:r>
              <a:rPr lang="en-PH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Computer-Aided Examination System</a:t>
            </a:r>
          </a:p>
          <a:p>
            <a:pPr>
              <a:spcBef>
                <a:spcPts val="1200"/>
              </a:spcBef>
            </a:pPr>
            <a:r>
              <a:rPr lang="en-PH" sz="2800" b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1997</a:t>
            </a:r>
            <a:r>
              <a:rPr lang="en-PH" sz="2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:  Payroll System, Sales and Accounts Receivable Systems</a:t>
            </a:r>
          </a:p>
          <a:p>
            <a:pPr>
              <a:spcBef>
                <a:spcPts val="1200"/>
              </a:spcBef>
            </a:pPr>
            <a:r>
              <a:rPr lang="en-PH" sz="2800" b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1998</a:t>
            </a:r>
            <a:r>
              <a:rPr lang="en-PH" sz="2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:  Student Information Systems (SIS) 1.x</a:t>
            </a:r>
          </a:p>
          <a:p>
            <a:pPr>
              <a:spcBef>
                <a:spcPts val="1200"/>
              </a:spcBef>
            </a:pPr>
            <a:r>
              <a:rPr lang="en-PH" sz="2800" b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2003</a:t>
            </a:r>
            <a:r>
              <a:rPr lang="en-PH" sz="2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:  Student Information and Accounting Systems (SIAS) 2.x</a:t>
            </a:r>
          </a:p>
          <a:p>
            <a:pPr>
              <a:spcBef>
                <a:spcPts val="1200"/>
              </a:spcBef>
            </a:pPr>
            <a:endParaRPr lang="en-PH" sz="28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BBFDE2FF-BE01-7D25-EE0A-4257E055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26" y="4412608"/>
            <a:ext cx="11669086" cy="23736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 algn="ctr"/>
            <a:r>
              <a:rPr lang="en-PH" sz="32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January 18, 2004:</a:t>
            </a:r>
          </a:p>
          <a:p>
            <a:pPr marL="171450" indent="-171450" algn="ctr"/>
            <a:r>
              <a:rPr lang="en-PH" sz="36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Digital Software Technology Consultancy</a:t>
            </a:r>
            <a:endParaRPr lang="en-PH" sz="3200" b="1" dirty="0">
              <a:solidFill>
                <a:srgbClr val="0070C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1450" indent="-171450" algn="ctr"/>
            <a:r>
              <a:rPr lang="en-PH" sz="3200" b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2023:</a:t>
            </a:r>
          </a:p>
          <a:p>
            <a:pPr marL="171450" indent="-171450" algn="ctr"/>
            <a:r>
              <a:rPr lang="en-PH" sz="44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Digital Software Corporation</a:t>
            </a:r>
            <a:endParaRPr lang="en-US" sz="3600" dirty="0">
              <a:solidFill>
                <a:srgbClr val="0070C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>
            <a:extLst>
              <a:ext uri="{FF2B5EF4-FFF2-40B4-BE49-F238E27FC236}">
                <a16:creationId xmlns:a16="http://schemas.microsoft.com/office/drawing/2014/main" id="{EB812BE6-6D52-4F22-AAC4-5898A167D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07" y="1122305"/>
            <a:ext cx="1626281" cy="99236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67BA552-D854-4E1E-8003-29DE71754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07" y="1044026"/>
            <a:ext cx="1662124" cy="1014235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6BC7462-E784-4B43-B693-8C61992C6DC6}"/>
              </a:ext>
            </a:extLst>
          </p:cNvPr>
          <p:cNvCxnSpPr>
            <a:cxnSpLocks/>
          </p:cNvCxnSpPr>
          <p:nvPr/>
        </p:nvCxnSpPr>
        <p:spPr>
          <a:xfrm rot="10800000">
            <a:off x="4238095" y="1904335"/>
            <a:ext cx="883810" cy="817273"/>
          </a:xfrm>
          <a:prstGeom prst="bentConnector3">
            <a:avLst>
              <a:gd name="adj1" fmla="val 50000"/>
            </a:avLst>
          </a:prstGeom>
          <a:ln w="38100">
            <a:headEnd type="triangle"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D1B552B-9231-43A1-B7DC-DE0195F49C59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6697694" y="2199185"/>
            <a:ext cx="1181354" cy="478468"/>
          </a:xfrm>
          <a:prstGeom prst="bentConnector3">
            <a:avLst>
              <a:gd name="adj1" fmla="val 50000"/>
            </a:avLst>
          </a:prstGeom>
          <a:ln w="38100">
            <a:headEnd type="triangle"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7B7D44CB-1B9C-449B-9A81-B92864B526A8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7825517" y="2987659"/>
            <a:ext cx="1337996" cy="339202"/>
          </a:xfrm>
          <a:prstGeom prst="bentConnector3">
            <a:avLst>
              <a:gd name="adj1" fmla="val 50000"/>
            </a:avLst>
          </a:prstGeom>
          <a:ln w="38100">
            <a:headEnd type="triangle"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8819AFBB-8824-474C-8ED4-EB4A99BD6EFC}"/>
              </a:ext>
            </a:extLst>
          </p:cNvPr>
          <p:cNvCxnSpPr>
            <a:cxnSpLocks/>
            <a:endCxn id="167" idx="1"/>
          </p:cNvCxnSpPr>
          <p:nvPr/>
        </p:nvCxnSpPr>
        <p:spPr>
          <a:xfrm>
            <a:off x="7624498" y="4532434"/>
            <a:ext cx="1173231" cy="1142646"/>
          </a:xfrm>
          <a:prstGeom prst="bentConnector3">
            <a:avLst>
              <a:gd name="adj1" fmla="val 50000"/>
            </a:avLst>
          </a:prstGeom>
          <a:ln w="38100">
            <a:headEnd type="triangle"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C4A6DF43-89D6-4B00-A4AA-56967A6E8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66" y="2251212"/>
            <a:ext cx="3970625" cy="2727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138E6E-5E76-41B3-8208-AE81C4C56F84}"/>
              </a:ext>
            </a:extLst>
          </p:cNvPr>
          <p:cNvSpPr txBox="1"/>
          <p:nvPr/>
        </p:nvSpPr>
        <p:spPr>
          <a:xfrm>
            <a:off x="2654682" y="2078729"/>
            <a:ext cx="141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b="1" dirty="0"/>
              <a:t>Tuguegarao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5C349B-F8D7-4561-A338-C50F9E6B882B}"/>
              </a:ext>
            </a:extLst>
          </p:cNvPr>
          <p:cNvSpPr txBox="1"/>
          <p:nvPr/>
        </p:nvSpPr>
        <p:spPr>
          <a:xfrm>
            <a:off x="3647026" y="6186447"/>
            <a:ext cx="970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b="1" dirty="0"/>
              <a:t>Legazpi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DD4E69-4654-454F-804C-AFC05A15BA31}"/>
              </a:ext>
            </a:extLst>
          </p:cNvPr>
          <p:cNvSpPr txBox="1"/>
          <p:nvPr/>
        </p:nvSpPr>
        <p:spPr>
          <a:xfrm>
            <a:off x="7879048" y="1999130"/>
            <a:ext cx="1058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dirty="0"/>
              <a:t>Manila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35DAC-6B25-4453-969C-143D3165B06C}"/>
              </a:ext>
            </a:extLst>
          </p:cNvPr>
          <p:cNvSpPr txBox="1"/>
          <p:nvPr/>
        </p:nvSpPr>
        <p:spPr>
          <a:xfrm>
            <a:off x="1109981" y="3206086"/>
            <a:ext cx="1037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b="1" dirty="0"/>
              <a:t>Bacolod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BC00DB-3436-4B37-AF80-67B623CCE085}"/>
              </a:ext>
            </a:extLst>
          </p:cNvPr>
          <p:cNvSpPr txBox="1"/>
          <p:nvPr/>
        </p:nvSpPr>
        <p:spPr>
          <a:xfrm>
            <a:off x="676729" y="4758936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b="1" dirty="0"/>
              <a:t>Cebu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31B4EE-99D4-4D9A-B3F7-32E72B5F15CB}"/>
              </a:ext>
            </a:extLst>
          </p:cNvPr>
          <p:cNvSpPr txBox="1"/>
          <p:nvPr/>
        </p:nvSpPr>
        <p:spPr>
          <a:xfrm>
            <a:off x="9122088" y="6167903"/>
            <a:ext cx="1129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b="1" dirty="0"/>
              <a:t>Australia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587214-8A3F-43D9-9716-1763869CA150}"/>
              </a:ext>
            </a:extLst>
          </p:cNvPr>
          <p:cNvSpPr txBox="1"/>
          <p:nvPr/>
        </p:nvSpPr>
        <p:spPr>
          <a:xfrm>
            <a:off x="1208111" y="6350810"/>
            <a:ext cx="852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b="1" dirty="0"/>
              <a:t>Davao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6E1D0D-9D60-45FF-A8CB-8046115C8AB6}"/>
              </a:ext>
            </a:extLst>
          </p:cNvPr>
          <p:cNvSpPr txBox="1"/>
          <p:nvPr/>
        </p:nvSpPr>
        <p:spPr>
          <a:xfrm>
            <a:off x="9163513" y="3126806"/>
            <a:ext cx="115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b="1" dirty="0"/>
              <a:t>Batangas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843913A-18FE-46C7-B6C6-AAEEF93E62C1}"/>
              </a:ext>
            </a:extLst>
          </p:cNvPr>
          <p:cNvSpPr txBox="1"/>
          <p:nvPr/>
        </p:nvSpPr>
        <p:spPr>
          <a:xfrm>
            <a:off x="6274349" y="6176525"/>
            <a:ext cx="161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b="1" dirty="0"/>
              <a:t>United States</a:t>
            </a:r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4DEDA30A-CA7A-4D57-9F5B-FDEE2FC114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18037" r="15876" b="24138"/>
          <a:stretch/>
        </p:blipFill>
        <p:spPr>
          <a:xfrm>
            <a:off x="4965301" y="185986"/>
            <a:ext cx="1900301" cy="2027370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495FEC4F-2DD1-4DCC-9CC1-E388B29A4243}"/>
              </a:ext>
            </a:extLst>
          </p:cNvPr>
          <p:cNvSpPr txBox="1"/>
          <p:nvPr/>
        </p:nvSpPr>
        <p:spPr>
          <a:xfrm>
            <a:off x="4909385" y="937103"/>
            <a:ext cx="19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/>
              <a:t>CENTRAL OFFICE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0F0F1F-41C1-41C8-9A7E-A059ECDBE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01" y="3362532"/>
            <a:ext cx="1135747" cy="113574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D072AF3-0D8A-4789-9A44-3D688FA39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94" y="3299646"/>
            <a:ext cx="1135747" cy="113574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78C42DB-BB91-4A4D-AB6C-879C4018F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74" y="3542826"/>
            <a:ext cx="1135747" cy="1135747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FE9BA904-57BA-42A8-985E-0D23B90552D2}"/>
              </a:ext>
            </a:extLst>
          </p:cNvPr>
          <p:cNvSpPr txBox="1"/>
          <p:nvPr/>
        </p:nvSpPr>
        <p:spPr>
          <a:xfrm>
            <a:off x="4506564" y="2688054"/>
            <a:ext cx="266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/>
              <a:t>XYZ CAMPUSES</a:t>
            </a:r>
          </a:p>
          <a:p>
            <a:pPr algn="ctr"/>
            <a:r>
              <a:rPr lang="en-PH" sz="2000" b="1" dirty="0"/>
              <a:t>CLOUD SERVER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35EB868-4806-4B41-96BE-65342D62CA26}"/>
              </a:ext>
            </a:extLst>
          </p:cNvPr>
          <p:cNvSpPr txBox="1"/>
          <p:nvPr/>
        </p:nvSpPr>
        <p:spPr>
          <a:xfrm>
            <a:off x="4449813" y="3337607"/>
            <a:ext cx="67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>
                <a:latin typeface="Century Gothic" panose="020B0502020202020204" pitchFamily="34" charset="0"/>
              </a:rPr>
              <a:t>DB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0C60AC6-A82A-42DC-817A-06DA0294867A}"/>
              </a:ext>
            </a:extLst>
          </p:cNvPr>
          <p:cNvSpPr txBox="1"/>
          <p:nvPr/>
        </p:nvSpPr>
        <p:spPr>
          <a:xfrm>
            <a:off x="4301129" y="3651536"/>
            <a:ext cx="10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/>
              <a:t>IRIGA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2283D64-7089-411B-805E-8B5378848DF0}"/>
              </a:ext>
            </a:extLst>
          </p:cNvPr>
          <p:cNvSpPr txBox="1"/>
          <p:nvPr/>
        </p:nvSpPr>
        <p:spPr>
          <a:xfrm>
            <a:off x="5511201" y="3583235"/>
            <a:ext cx="67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>
                <a:latin typeface="Century Gothic" panose="020B0502020202020204" pitchFamily="34" charset="0"/>
              </a:rPr>
              <a:t>DB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A6C4CD-F362-4558-A2A7-5518C9D4D311}"/>
              </a:ext>
            </a:extLst>
          </p:cNvPr>
          <p:cNvSpPr txBox="1"/>
          <p:nvPr/>
        </p:nvSpPr>
        <p:spPr>
          <a:xfrm>
            <a:off x="4300911" y="3906291"/>
            <a:ext cx="10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/>
              <a:t>BAAO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86735C3-0CE7-44D7-A9D5-3A5307E72FC7}"/>
              </a:ext>
            </a:extLst>
          </p:cNvPr>
          <p:cNvSpPr txBox="1"/>
          <p:nvPr/>
        </p:nvSpPr>
        <p:spPr>
          <a:xfrm>
            <a:off x="6546393" y="3404905"/>
            <a:ext cx="67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b="1" dirty="0">
                <a:latin typeface="Century Gothic" panose="020B0502020202020204" pitchFamily="34" charset="0"/>
              </a:rPr>
              <a:t>DB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4359DD9-8B55-42B1-946D-8888029CC41C}"/>
              </a:ext>
            </a:extLst>
          </p:cNvPr>
          <p:cNvSpPr txBox="1"/>
          <p:nvPr/>
        </p:nvSpPr>
        <p:spPr>
          <a:xfrm>
            <a:off x="6373504" y="3704886"/>
            <a:ext cx="10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/>
              <a:t>MANILA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98F9A559-6073-417C-9FC2-26F9DB168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42" y="281365"/>
            <a:ext cx="435510" cy="43551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E028B110-B371-44F3-AA35-7418EC71EC6C}"/>
              </a:ext>
            </a:extLst>
          </p:cNvPr>
          <p:cNvSpPr/>
          <p:nvPr/>
        </p:nvSpPr>
        <p:spPr>
          <a:xfrm>
            <a:off x="6976622" y="334060"/>
            <a:ext cx="786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sz="1600" dirty="0"/>
              <a:t>Backup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A5D0CD9-E9B3-495E-81BD-D45C371AAF6C}"/>
              </a:ext>
            </a:extLst>
          </p:cNvPr>
          <p:cNvSpPr txBox="1"/>
          <p:nvPr/>
        </p:nvSpPr>
        <p:spPr>
          <a:xfrm>
            <a:off x="4295276" y="4147528"/>
            <a:ext cx="10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/>
              <a:t>DAET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F3F415-1F64-4D39-8A6A-008B485D81C6}"/>
              </a:ext>
            </a:extLst>
          </p:cNvPr>
          <p:cNvSpPr txBox="1"/>
          <p:nvPr/>
        </p:nvSpPr>
        <p:spPr>
          <a:xfrm>
            <a:off x="5351938" y="3894021"/>
            <a:ext cx="10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/>
              <a:t>MALOLOS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A61F212-5216-4EB4-AD28-29976CF7955A}"/>
              </a:ext>
            </a:extLst>
          </p:cNvPr>
          <p:cNvSpPr txBox="1"/>
          <p:nvPr/>
        </p:nvSpPr>
        <p:spPr>
          <a:xfrm>
            <a:off x="5346085" y="4122200"/>
            <a:ext cx="10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/>
              <a:t>VALENZUELA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596577D-B40A-461B-B4C2-754003EDCFD7}"/>
              </a:ext>
            </a:extLst>
          </p:cNvPr>
          <p:cNvSpPr txBox="1"/>
          <p:nvPr/>
        </p:nvSpPr>
        <p:spPr>
          <a:xfrm>
            <a:off x="5357553" y="4382311"/>
            <a:ext cx="10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/>
              <a:t>BACOLOD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8341AF8-FC93-4D81-A80F-CECD88E1896F}"/>
              </a:ext>
            </a:extLst>
          </p:cNvPr>
          <p:cNvSpPr txBox="1"/>
          <p:nvPr/>
        </p:nvSpPr>
        <p:spPr>
          <a:xfrm>
            <a:off x="6393636" y="3977101"/>
            <a:ext cx="10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/>
              <a:t>BIÑAN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441D785-8AEF-4905-901E-7694E763799B}"/>
              </a:ext>
            </a:extLst>
          </p:cNvPr>
          <p:cNvSpPr txBox="1"/>
          <p:nvPr/>
        </p:nvSpPr>
        <p:spPr>
          <a:xfrm>
            <a:off x="6398936" y="4204161"/>
            <a:ext cx="10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b="1" dirty="0"/>
              <a:t>LILOAN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2C05A51C-D761-438F-9A30-20812E0D79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2" y="2225849"/>
            <a:ext cx="1698460" cy="1036407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840F73B6-EE4F-4804-A138-DEF9BBFBA6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29" y="5132804"/>
            <a:ext cx="1777360" cy="108455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5B653C3E-33C7-43B2-AF36-A78BCD7866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357" y="2214262"/>
            <a:ext cx="1616949" cy="98666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FA78EE3-3CB7-4414-8240-DD8F551DAA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80" y="5150174"/>
            <a:ext cx="1792948" cy="1094064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587244F-79D2-4692-813D-6F3437FE28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8" y="5215832"/>
            <a:ext cx="1706928" cy="1041575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B3D93976-367A-4F3B-9BAB-84E4BE3B4D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5" y="5309958"/>
            <a:ext cx="1786257" cy="1089981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F642E957-A8FE-4D3C-98DB-5B5604799C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5" y="3743143"/>
            <a:ext cx="1774753" cy="1082962"/>
          </a:xfrm>
          <a:prstGeom prst="rect">
            <a:avLst/>
          </a:prstGeom>
        </p:spPr>
      </p:pic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E3E6D2D5-2DA8-FEA0-22C3-A7457DAA21E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46195" y="4704759"/>
            <a:ext cx="1146404" cy="1115396"/>
          </a:xfrm>
          <a:prstGeom prst="bentConnector3">
            <a:avLst>
              <a:gd name="adj1" fmla="val 6911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E8765D70-6BAB-95A0-C7F5-15778B1FA76E}"/>
              </a:ext>
            </a:extLst>
          </p:cNvPr>
          <p:cNvCxnSpPr>
            <a:cxnSpLocks/>
            <a:endCxn id="158" idx="1"/>
          </p:cNvCxnSpPr>
          <p:nvPr/>
        </p:nvCxnSpPr>
        <p:spPr>
          <a:xfrm rot="16200000" flipH="1">
            <a:off x="5445370" y="5547601"/>
            <a:ext cx="1297584" cy="360374"/>
          </a:xfrm>
          <a:prstGeom prst="bentConnector2">
            <a:avLst/>
          </a:prstGeom>
          <a:ln w="38100">
            <a:headEnd type="triangle"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3EB53497-A915-264E-216B-AFDCCBFDB2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94965" y="3159295"/>
            <a:ext cx="2205611" cy="246847"/>
          </a:xfrm>
          <a:prstGeom prst="bentConnector3">
            <a:avLst/>
          </a:prstGeom>
          <a:ln w="38100">
            <a:headEnd type="triangle"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5CF653DD-0C75-BC50-6986-F30CBA833D6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46196" y="4704760"/>
            <a:ext cx="1146404" cy="1115396"/>
          </a:xfrm>
          <a:prstGeom prst="bentConnector3">
            <a:avLst>
              <a:gd name="adj1" fmla="val 69110"/>
            </a:avLst>
          </a:prstGeom>
          <a:ln w="38100">
            <a:headEnd type="triangle"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58E05945-ABC3-6218-7932-430C42FCE2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61764" y="4087083"/>
            <a:ext cx="1885262" cy="871908"/>
          </a:xfrm>
          <a:prstGeom prst="bentConnector3">
            <a:avLst/>
          </a:prstGeom>
          <a:ln w="38100">
            <a:headEnd type="triangle"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4DFBB9DA-9063-A5D9-B9CB-E43716D7BBED}"/>
              </a:ext>
            </a:extLst>
          </p:cNvPr>
          <p:cNvCxnSpPr>
            <a:cxnSpLocks/>
            <a:endCxn id="40" idx="3"/>
          </p:cNvCxnSpPr>
          <p:nvPr/>
        </p:nvCxnSpPr>
        <p:spPr>
          <a:xfrm rot="5400000">
            <a:off x="4328102" y="5368508"/>
            <a:ext cx="1307506" cy="728483"/>
          </a:xfrm>
          <a:prstGeom prst="bentConnector2">
            <a:avLst/>
          </a:prstGeom>
          <a:ln w="38100">
            <a:headEnd type="triangle"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1AD303C-B38F-CF9E-D1B7-7741D8CFA5E8}"/>
              </a:ext>
            </a:extLst>
          </p:cNvPr>
          <p:cNvSpPr txBox="1"/>
          <p:nvPr/>
        </p:nvSpPr>
        <p:spPr>
          <a:xfrm>
            <a:off x="193604" y="32137"/>
            <a:ext cx="3880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>
                <a:solidFill>
                  <a:srgbClr val="FF0000"/>
                </a:solidFill>
              </a:rPr>
              <a:t>UNIFIED</a:t>
            </a:r>
            <a:r>
              <a:rPr lang="en-PH" sz="2800" b="1" dirty="0"/>
              <a:t> </a:t>
            </a:r>
          </a:p>
          <a:p>
            <a:pPr algn="ctr"/>
            <a:r>
              <a:rPr lang="en-PH" sz="2000" b="1" dirty="0"/>
              <a:t>SCHOOL MANAGEMENT SYSTEMS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4D4F6FCE-96AA-31E2-AC13-EE77C5DA98B4}"/>
              </a:ext>
            </a:extLst>
          </p:cNvPr>
          <p:cNvCxnSpPr>
            <a:cxnSpLocks/>
          </p:cNvCxnSpPr>
          <p:nvPr/>
        </p:nvCxnSpPr>
        <p:spPr>
          <a:xfrm>
            <a:off x="7762991" y="3906291"/>
            <a:ext cx="1268328" cy="436369"/>
          </a:xfrm>
          <a:prstGeom prst="bentConnector3">
            <a:avLst>
              <a:gd name="adj1" fmla="val 50000"/>
            </a:avLst>
          </a:prstGeom>
          <a:ln w="38100">
            <a:headEnd type="triangle"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F889DE3-EB17-22F5-F93B-C1133495B3C2}"/>
              </a:ext>
            </a:extLst>
          </p:cNvPr>
          <p:cNvSpPr txBox="1"/>
          <p:nvPr/>
        </p:nvSpPr>
        <p:spPr>
          <a:xfrm>
            <a:off x="9498291" y="4633288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b="1" dirty="0"/>
              <a:t>Japan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FD90770-D190-A8E9-1AD4-E584DE763F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19" y="3631745"/>
            <a:ext cx="1777360" cy="108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47" grpId="0"/>
      <p:bldP spid="49" grpId="0"/>
      <p:bldP spid="51" grpId="0"/>
      <p:bldP spid="53" grpId="0"/>
      <p:bldP spid="55" grpId="0"/>
      <p:bldP spid="158" grpId="0"/>
      <p:bldP spid="177" grpId="0"/>
      <p:bldP spid="108" grpId="0"/>
      <p:bldP spid="111" grpId="0"/>
      <p:bldP spid="112" grpId="0"/>
      <p:bldP spid="127" grpId="0"/>
      <p:bldP spid="128" grpId="0"/>
      <p:bldP spid="129" grpId="0"/>
      <p:bldP spid="130" grpId="0"/>
      <p:bldP spid="57" grpId="0"/>
      <p:bldP spid="134" grpId="0"/>
      <p:bldP spid="135" grpId="0"/>
      <p:bldP spid="136" grpId="0"/>
      <p:bldP spid="137" grpId="0"/>
      <p:bldP spid="139" grpId="0"/>
      <p:bldP spid="140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36667E1-0E44-4EB8-8F6C-10922DAB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83" y="140383"/>
            <a:ext cx="11434194" cy="18897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PH" sz="3200" b="1" u="sng" dirty="0">
                <a:solidFill>
                  <a:srgbClr val="22222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 evolution of </a:t>
            </a:r>
            <a:r>
              <a:rPr lang="en-PH" sz="3200" b="1" u="sng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SIAS Online 3.x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n-PH" sz="1050" b="1" u="sng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PH" sz="2800" b="1" u="sng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1998:</a:t>
            </a:r>
            <a:r>
              <a:rPr lang="en-PH" sz="2800" b="1" u="sng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SIS 1.x</a:t>
            </a:r>
            <a:r>
              <a:rPr lang="en-PH" sz="28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  </a:t>
            </a:r>
            <a:r>
              <a:rPr lang="en-PH" sz="28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LAN-based, </a:t>
            </a:r>
            <a:r>
              <a:rPr lang="en-PH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CUSTOMIZED System</a:t>
            </a: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Implemented at St. Paul University Philippines (SPUP)</a:t>
            </a:r>
            <a:endParaRPr lang="en-US" sz="2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After </a:t>
            </a:r>
            <a:r>
              <a:rPr lang="en-PH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25 years</a:t>
            </a: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PH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SPUP is still our client today</a:t>
            </a:r>
            <a:r>
              <a:rPr lang="en-PH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64576E0-3A3F-C44C-18AD-6AA428C0B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83" y="2096416"/>
            <a:ext cx="11434194" cy="16366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PH" sz="2800" b="1" u="sng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2003:</a:t>
            </a:r>
            <a:r>
              <a:rPr lang="en-PH" sz="2800" b="1" u="sng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SIAS 2.x</a:t>
            </a:r>
            <a:r>
              <a:rPr lang="en-PH" sz="28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  </a:t>
            </a:r>
            <a:r>
              <a:rPr lang="en-PH" sz="28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VFP 9.0, </a:t>
            </a:r>
            <a:r>
              <a:rPr lang="en-PH" sz="2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UNIFIED System</a:t>
            </a:r>
            <a:endParaRPr lang="en-US" sz="2400" b="1" u="sng" dirty="0">
              <a:solidFill>
                <a:schemeClr val="accent5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"/>
            </a:pP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Implemented at Kalinga State University (KSU)</a:t>
            </a:r>
            <a:endParaRPr lang="en-US" sz="2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"/>
            </a:pP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After </a:t>
            </a:r>
            <a:r>
              <a:rPr lang="en-PH" sz="2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20</a:t>
            </a:r>
            <a:r>
              <a:rPr lang="en-PH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years</a:t>
            </a: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PH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KSU is still our client today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"/>
            </a:pP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Used by </a:t>
            </a:r>
            <a:r>
              <a:rPr lang="en-PH" sz="2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100+</a:t>
            </a: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schools nationwide</a:t>
            </a:r>
            <a:endParaRPr lang="en-US" sz="24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CB94257-C417-5906-2B7B-4BE47FB0A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70" y="3723880"/>
            <a:ext cx="11434194" cy="1284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PH" sz="2800" b="1" u="sng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2014:</a:t>
            </a:r>
            <a:r>
              <a:rPr lang="en-PH" sz="2800" u="sng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PH" sz="2800" b="1" u="sng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SIAS Online 3.x:</a:t>
            </a:r>
            <a:r>
              <a:rPr lang="en-PH" sz="28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PH" sz="2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UNIFIED System </a:t>
            </a:r>
            <a:r>
              <a:rPr lang="en-PH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for</a:t>
            </a:r>
            <a:r>
              <a:rPr lang="en-PH" sz="28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SUCs / Private</a:t>
            </a:r>
            <a:endParaRPr lang="en-US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Upgraded many old existing clients to the cloud (1-day upgrade)</a:t>
            </a: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n-PH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FREE </a:t>
            </a: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cloud server</a:t>
            </a:r>
            <a:r>
              <a:rPr lang="en-PH" sz="2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offered to all clients</a:t>
            </a:r>
            <a:endParaRPr lang="en-US" sz="11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BBFDE2FF-BE01-7D25-EE0A-4257E055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81" y="5075905"/>
            <a:ext cx="11434194" cy="17107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/>
            <a:r>
              <a:rPr lang="en-PH" sz="2800" b="1" u="sng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2018:</a:t>
            </a:r>
            <a:r>
              <a:rPr lang="en-PH" sz="2800" u="sng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PH" sz="2800" b="1" u="sng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SIAS Online 3.3:</a:t>
            </a:r>
            <a:r>
              <a:rPr lang="en-PH" sz="2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PH" sz="2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PH" sz="2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NIFIED System</a:t>
            </a:r>
            <a:r>
              <a:rPr lang="en-PH" sz="2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for</a:t>
            </a:r>
            <a:r>
              <a:rPr lang="en-PH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SUCs / Private / DEPED</a:t>
            </a:r>
            <a:endParaRPr lang="en-US" sz="2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n-PH" sz="2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Added support for </a:t>
            </a: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DEPED </a:t>
            </a:r>
            <a:r>
              <a:rPr lang="en-PH" sz="2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specific operations</a:t>
            </a: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n-PH" sz="2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Added support for </a:t>
            </a: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Senior High School</a:t>
            </a:r>
            <a:endParaRPr lang="en-US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en-PH" sz="24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Added integrated </a:t>
            </a:r>
            <a:r>
              <a:rPr lang="en-PH" sz="2400" b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Learning Management System</a:t>
            </a:r>
            <a:endParaRPr lang="en-US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08A3A69-D0EE-5D87-D190-CB81C395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0" y="173620"/>
            <a:ext cx="12108110" cy="6613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605790" algn="ctr">
              <a:spcBef>
                <a:spcPts val="1350"/>
              </a:spcBef>
              <a:spcAft>
                <a:spcPts val="675"/>
              </a:spcAft>
            </a:pPr>
            <a:r>
              <a:rPr lang="en-US" sz="4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Adobe Heiti Std R"/>
              </a:rPr>
              <a:t>SIAS Online 3.x in year 2023</a:t>
            </a:r>
            <a:endParaRPr lang="en-US" sz="2800" b="1" kern="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/>
            </a:pP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The 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MOST ADVANCED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, 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MOST COMPLETE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 and 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FULLY INTEGRATED</a:t>
            </a:r>
          </a:p>
          <a:p>
            <a:pPr marL="228600"/>
            <a:r>
              <a:rPr lang="en-PH" sz="2600" b="1" dirty="0">
                <a:latin typeface="Century Gothic" panose="020B0502020202020204" pitchFamily="34" charset="0"/>
                <a:ea typeface="Adobe Heiti Std R"/>
              </a:rPr>
              <a:t>      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School Software in the Philippines!</a:t>
            </a:r>
            <a:endParaRPr lang="en-US" sz="2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 </a:t>
            </a:r>
            <a:endParaRPr lang="en-US" sz="2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 startAt="2"/>
            </a:pP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The </a:t>
            </a:r>
            <a:r>
              <a:rPr lang="en-PH" sz="2600" b="1" dirty="0">
                <a:latin typeface="Century Gothic" panose="020B0502020202020204" pitchFamily="34" charset="0"/>
                <a:ea typeface="Adobe Heiti Std R"/>
              </a:rPr>
              <a:t>FIRST </a:t>
            </a:r>
            <a:r>
              <a:rPr lang="en-PH" sz="2600" dirty="0">
                <a:latin typeface="Century Gothic" panose="020B0502020202020204" pitchFamily="34" charset="0"/>
                <a:ea typeface="Adobe Heiti Std R"/>
              </a:rPr>
              <a:t>and 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ONLY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 school software with 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INTEGRATED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 </a:t>
            </a:r>
            <a:r>
              <a:rPr lang="en-PH" sz="2600" b="1" dirty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Adobe Heiti Std R"/>
              </a:rPr>
              <a:t>Learning Management System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 (LMS) in the Philippines.</a:t>
            </a:r>
          </a:p>
          <a:p>
            <a:pPr marL="228600"/>
            <a:endParaRPr lang="en-PH" sz="2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en-PH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- 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Moodle</a:t>
            </a:r>
            <a:r>
              <a:rPr lang="en-PH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228600"/>
            <a:r>
              <a:rPr lang="en-PH" sz="2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	- </a:t>
            </a:r>
            <a:r>
              <a:rPr lang="en-PH" sz="2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Google Classroom:</a:t>
            </a:r>
            <a:endParaRPr lang="en-US" sz="2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n-US" sz="2600" dirty="0">
                <a:effectLst/>
                <a:latin typeface="Century Gothic" panose="020B0502020202020204" pitchFamily="34" charset="0"/>
                <a:ea typeface="Adobe Heiti Std R"/>
              </a:rPr>
              <a:t> 	- </a:t>
            </a:r>
            <a:r>
              <a:rPr lang="en-US" sz="2600" b="1" dirty="0">
                <a:effectLst/>
                <a:latin typeface="Century Gothic" panose="020B0502020202020204" pitchFamily="34" charset="0"/>
                <a:ea typeface="Adobe Heiti Std R"/>
              </a:rPr>
              <a:t>Microsoft Teams</a:t>
            </a:r>
            <a:r>
              <a:rPr lang="en-US" sz="2600" dirty="0">
                <a:effectLst/>
                <a:latin typeface="Century Gothic" panose="020B0502020202020204" pitchFamily="34" charset="0"/>
                <a:ea typeface="Adobe Heiti Std R"/>
              </a:rPr>
              <a:t>:</a:t>
            </a:r>
          </a:p>
          <a:p>
            <a:pPr marL="457200"/>
            <a:r>
              <a:rPr lang="en-US" sz="2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	- </a:t>
            </a:r>
            <a:r>
              <a:rPr lang="en-US" sz="26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NeoLMS</a:t>
            </a:r>
            <a:r>
              <a:rPr lang="en-US" sz="2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457200"/>
            <a:r>
              <a:rPr lang="en-US" sz="2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	- Schoology:</a:t>
            </a:r>
          </a:p>
          <a:p>
            <a:pPr marL="457200"/>
            <a:r>
              <a:rPr lang="en-US" sz="2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	- Canvas:</a:t>
            </a:r>
          </a:p>
          <a:p>
            <a:pPr marL="457200"/>
            <a:r>
              <a:rPr lang="en-US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- </a:t>
            </a:r>
            <a:r>
              <a:rPr lang="en-US" sz="26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Quipper</a:t>
            </a:r>
            <a:r>
              <a:rPr lang="en-US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457200"/>
            <a:r>
              <a:rPr lang="en-US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- </a:t>
            </a:r>
            <a:r>
              <a:rPr lang="en-US" sz="2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SIAS-LMS</a:t>
            </a:r>
            <a:r>
              <a:rPr lang="en-US" sz="2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38553-BB7A-7A16-7221-ADAA08484B48}"/>
              </a:ext>
            </a:extLst>
          </p:cNvPr>
          <p:cNvSpPr txBox="1"/>
          <p:nvPr/>
        </p:nvSpPr>
        <p:spPr>
          <a:xfrm>
            <a:off x="2768367" y="3271706"/>
            <a:ext cx="15381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5"/>
                </a:solidFill>
              </a:rPr>
              <a:t>Australian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54609F-BA2F-0C73-727E-1CE1481575A3}"/>
              </a:ext>
            </a:extLst>
          </p:cNvPr>
          <p:cNvSpPr txBox="1"/>
          <p:nvPr/>
        </p:nvSpPr>
        <p:spPr>
          <a:xfrm>
            <a:off x="4497898" y="3650609"/>
            <a:ext cx="14571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5"/>
                </a:solidFill>
              </a:rPr>
              <a:t>American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D6621-7B0F-2773-C2FB-ED2D629E1A36}"/>
              </a:ext>
            </a:extLst>
          </p:cNvPr>
          <p:cNvSpPr txBox="1"/>
          <p:nvPr/>
        </p:nvSpPr>
        <p:spPr>
          <a:xfrm>
            <a:off x="4061670" y="4055098"/>
            <a:ext cx="14571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5"/>
                </a:solidFill>
              </a:rPr>
              <a:t>American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FB42B-278C-DAB4-6FAF-3DFFC995E119}"/>
              </a:ext>
            </a:extLst>
          </p:cNvPr>
          <p:cNvSpPr txBox="1"/>
          <p:nvPr/>
        </p:nvSpPr>
        <p:spPr>
          <a:xfrm>
            <a:off x="2768367" y="4459587"/>
            <a:ext cx="14571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5"/>
                </a:solidFill>
              </a:rPr>
              <a:t>American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54A6-124D-D49A-AFA0-316D489E3A5A}"/>
              </a:ext>
            </a:extLst>
          </p:cNvPr>
          <p:cNvSpPr txBox="1"/>
          <p:nvPr/>
        </p:nvSpPr>
        <p:spPr>
          <a:xfrm>
            <a:off x="2793534" y="5675712"/>
            <a:ext cx="14029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5"/>
                </a:solidFill>
              </a:rPr>
              <a:t>Japanese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440BB-EB5E-E441-E814-6E4E6F71B2D5}"/>
              </a:ext>
            </a:extLst>
          </p:cNvPr>
          <p:cNvSpPr txBox="1"/>
          <p:nvPr/>
        </p:nvSpPr>
        <p:spPr>
          <a:xfrm>
            <a:off x="2929157" y="6056712"/>
            <a:ext cx="1162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5"/>
                </a:solidFill>
              </a:rPr>
              <a:t>Filipino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1B69D-67E6-E91F-2419-9450C39CA13E}"/>
              </a:ext>
            </a:extLst>
          </p:cNvPr>
          <p:cNvSpPr txBox="1"/>
          <p:nvPr/>
        </p:nvSpPr>
        <p:spPr>
          <a:xfrm>
            <a:off x="5984789" y="5968392"/>
            <a:ext cx="495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100% </a:t>
            </a:r>
            <a:r>
              <a:rPr lang="en-US" sz="3600" b="1" dirty="0" err="1">
                <a:solidFill>
                  <a:srgbClr val="FF0000"/>
                </a:solidFill>
              </a:rPr>
              <a:t>Gawang</a:t>
            </a:r>
            <a:r>
              <a:rPr lang="en-US" sz="3600" b="1" dirty="0">
                <a:solidFill>
                  <a:srgbClr val="FF0000"/>
                </a:solidFill>
              </a:rPr>
              <a:t> Pinoy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981EF25-DFA6-E155-560B-134E4CFC5602}"/>
              </a:ext>
            </a:extLst>
          </p:cNvPr>
          <p:cNvSpPr/>
          <p:nvPr/>
        </p:nvSpPr>
        <p:spPr>
          <a:xfrm rot="10800000">
            <a:off x="4259735" y="6251728"/>
            <a:ext cx="1628616" cy="16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ACD0B-0555-9F5A-EED5-AB88CEC6B080}"/>
              </a:ext>
            </a:extLst>
          </p:cNvPr>
          <p:cNvSpPr txBox="1"/>
          <p:nvPr/>
        </p:nvSpPr>
        <p:spPr>
          <a:xfrm>
            <a:off x="3180826" y="4872046"/>
            <a:ext cx="14571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5"/>
                </a:solidFill>
              </a:rPr>
              <a:t>American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ABC1C4-8460-4D61-41A6-D0C011CC76A9}"/>
              </a:ext>
            </a:extLst>
          </p:cNvPr>
          <p:cNvSpPr txBox="1"/>
          <p:nvPr/>
        </p:nvSpPr>
        <p:spPr>
          <a:xfrm>
            <a:off x="2796330" y="5259338"/>
            <a:ext cx="14571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5"/>
                </a:solidFill>
              </a:rPr>
              <a:t>American</a:t>
            </a:r>
          </a:p>
        </p:txBody>
      </p:sp>
    </p:spTree>
    <p:extLst>
      <p:ext uri="{BB962C8B-B14F-4D97-AF65-F5344CB8AC3E}">
        <p14:creationId xmlns:p14="http://schemas.microsoft.com/office/powerpoint/2010/main" val="8299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1" grpId="0"/>
      <p:bldP spid="3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08A3A69-D0EE-5D87-D190-CB81C395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0" y="173620"/>
            <a:ext cx="12108110" cy="6491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605790" algn="ctr">
              <a:spcBef>
                <a:spcPts val="1350"/>
              </a:spcBef>
              <a:spcAft>
                <a:spcPts val="675"/>
              </a:spcAft>
            </a:pPr>
            <a:r>
              <a:rPr lang="en-US" sz="4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Adobe Heiti Std R"/>
              </a:rPr>
              <a:t>SIAS Online 3.x in year 2023</a:t>
            </a:r>
            <a:endParaRPr lang="en-US" sz="2800" b="1" kern="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/>
            <a:endParaRPr lang="en-US" sz="2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 startAt="3"/>
            </a:pP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The 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ONLY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 school software </a:t>
            </a:r>
            <a:r>
              <a:rPr lang="en-PH" sz="2600" dirty="0">
                <a:latin typeface="Century Gothic" panose="020B0502020202020204" pitchFamily="34" charset="0"/>
                <a:ea typeface="Adobe Heiti Std R"/>
              </a:rPr>
              <a:t>in the Philippines 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that is </a:t>
            </a:r>
          </a:p>
          <a:p>
            <a:pPr marL="228600"/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      CONTINUOUSLY IMPROVED (Since 1998)</a:t>
            </a:r>
            <a:endParaRPr lang="en-PH" sz="2600" b="1" dirty="0">
              <a:latin typeface="Century Gothic" panose="020B0502020202020204" pitchFamily="34" charset="0"/>
              <a:ea typeface="Adobe Heiti Std R"/>
            </a:endParaRPr>
          </a:p>
          <a:p>
            <a:pPr marL="228600"/>
            <a:r>
              <a:rPr lang="en-PH" sz="2600" b="1" dirty="0">
                <a:latin typeface="Century Gothic" panose="020B0502020202020204" pitchFamily="34" charset="0"/>
                <a:ea typeface="Adobe Heiti Std R"/>
              </a:rPr>
              <a:t>      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DOWNLOADABLE, </a:t>
            </a:r>
          </a:p>
          <a:p>
            <a:pPr marL="228600"/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      UPGRADEABLE</a:t>
            </a:r>
          </a:p>
          <a:p>
            <a:pPr marL="228600"/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      UNIFIED SYSTEM</a:t>
            </a:r>
            <a:endParaRPr lang="en-US" sz="2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n-US" sz="2600" dirty="0">
                <a:effectLst/>
                <a:latin typeface="Century Gothic" panose="020B0502020202020204" pitchFamily="34" charset="0"/>
                <a:ea typeface="Adobe Heiti Std R"/>
              </a:rPr>
              <a:t> </a:t>
            </a:r>
            <a:endParaRPr lang="en-US" sz="2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indent="-514350">
              <a:buAutoNum type="arabicParenR" startAt="4"/>
            </a:pP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The 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ONLY 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school software which is </a:t>
            </a:r>
          </a:p>
          <a:p>
            <a:pPr marL="228600"/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     100% Desktop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 and 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MOBILE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 friendly </a:t>
            </a:r>
          </a:p>
          <a:p>
            <a:pPr marL="228600"/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     (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ALL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 User Interfaces: Admin, Trans, Tools &amp; Reports)</a:t>
            </a:r>
            <a:endParaRPr lang="en-US" sz="2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n-US" sz="2600" dirty="0">
                <a:effectLst/>
                <a:latin typeface="Century Gothic" panose="020B0502020202020204" pitchFamily="34" charset="0"/>
                <a:ea typeface="Adobe Heiti Std R"/>
              </a:rPr>
              <a:t> </a:t>
            </a:r>
            <a:endParaRPr lang="en-US" sz="2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5)  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No. 1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 in 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SUCs</a:t>
            </a:r>
            <a:endParaRPr lang="en-PH" sz="2600" b="1" dirty="0">
              <a:latin typeface="Century Gothic" panose="020B0502020202020204" pitchFamily="34" charset="0"/>
              <a:ea typeface="Adobe Heiti Std R"/>
            </a:endParaRPr>
          </a:p>
          <a:p>
            <a:pPr marL="228600"/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     No. 1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 in 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Private schools</a:t>
            </a:r>
            <a:endParaRPr lang="en-PH" sz="2600" b="1" dirty="0">
              <a:latin typeface="Century Gothic" panose="020B0502020202020204" pitchFamily="34" charset="0"/>
              <a:ea typeface="Adobe Heiti Std R"/>
            </a:endParaRPr>
          </a:p>
          <a:p>
            <a:pPr marL="228600"/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     No. 2</a:t>
            </a:r>
            <a:r>
              <a:rPr lang="en-PH" sz="2600" dirty="0">
                <a:effectLst/>
                <a:latin typeface="Century Gothic" panose="020B0502020202020204" pitchFamily="34" charset="0"/>
                <a:ea typeface="Adobe Heiti Std R"/>
              </a:rPr>
              <a:t> in </a:t>
            </a:r>
            <a:r>
              <a:rPr lang="en-PH" sz="2600" b="1" dirty="0">
                <a:effectLst/>
                <a:latin typeface="Century Gothic" panose="020B0502020202020204" pitchFamily="34" charset="0"/>
                <a:ea typeface="Adobe Heiti Std R"/>
              </a:rPr>
              <a:t>DEPED after LIS</a:t>
            </a:r>
            <a:endParaRPr lang="en-US" sz="2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260D2-30E3-EB96-17E0-BBFDECC7AD69}"/>
              </a:ext>
            </a:extLst>
          </p:cNvPr>
          <p:cNvSpPr txBox="1"/>
          <p:nvPr/>
        </p:nvSpPr>
        <p:spPr>
          <a:xfrm>
            <a:off x="7306810" y="1635853"/>
            <a:ext cx="3313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24</a:t>
            </a:r>
            <a:r>
              <a:rPr lang="en-US" sz="2800" b="1" dirty="0">
                <a:solidFill>
                  <a:schemeClr val="accent5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Years Cumulative Improvement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3B6A7-3875-F2F3-6F01-35756349C86B}"/>
              </a:ext>
            </a:extLst>
          </p:cNvPr>
          <p:cNvSpPr txBox="1"/>
          <p:nvPr/>
        </p:nvSpPr>
        <p:spPr>
          <a:xfrm>
            <a:off x="4051882" y="2836877"/>
            <a:ext cx="763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UNIFIED system </a:t>
            </a:r>
            <a:r>
              <a:rPr lang="en-US" sz="2800" b="1" dirty="0">
                <a:solidFill>
                  <a:srgbClr val="0070C0"/>
                </a:solidFill>
              </a:rPr>
              <a:t>for SUCs, Private and DEPED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7F87F53-95D0-01AE-15E4-ED90A58DD979}"/>
              </a:ext>
            </a:extLst>
          </p:cNvPr>
          <p:cNvSpPr/>
          <p:nvPr/>
        </p:nvSpPr>
        <p:spPr>
          <a:xfrm>
            <a:off x="3514986" y="3020037"/>
            <a:ext cx="528507" cy="176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B21FE-3F46-3EAE-D5E0-0F725CF7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213"/>
            <a:ext cx="12192000" cy="63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2216C6-E916-4894-B53D-710BDF7849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8" t="17111" r="23159" b="32586"/>
          <a:stretch/>
        </p:blipFill>
        <p:spPr>
          <a:xfrm>
            <a:off x="6736672" y="433900"/>
            <a:ext cx="1630390" cy="1441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2DB0E-7A06-4DB5-9E6A-CDB5BD52F3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" t="3863" r="3598" b="3400"/>
          <a:stretch/>
        </p:blipFill>
        <p:spPr>
          <a:xfrm>
            <a:off x="2291913" y="2404195"/>
            <a:ext cx="1649407" cy="1475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41273-D0A2-48AB-9C11-E75E7FEE97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3" b="20273"/>
          <a:stretch/>
        </p:blipFill>
        <p:spPr>
          <a:xfrm>
            <a:off x="3596897" y="4436503"/>
            <a:ext cx="2218299" cy="163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CCC8A-A2BD-4A6E-B925-0076CF36A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2" y="4577628"/>
            <a:ext cx="1728029" cy="1635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A3EBD-3FAC-444B-B039-726314A8FF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6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60" y="368318"/>
            <a:ext cx="1617858" cy="1441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8FECB1-80C1-4C1D-BB8E-4A3BAFB579ED}"/>
              </a:ext>
            </a:extLst>
          </p:cNvPr>
          <p:cNvSpPr txBox="1"/>
          <p:nvPr/>
        </p:nvSpPr>
        <p:spPr>
          <a:xfrm>
            <a:off x="6524798" y="170265"/>
            <a:ext cx="206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srgbClr val="7030A0"/>
                </a:solidFill>
                <a:latin typeface="Century Gothic" panose="020B0502020202020204" pitchFamily="34" charset="0"/>
                <a:cs typeface="Arial" pitchFamily="34" charset="0"/>
              </a:rPr>
              <a:t>ENROLLMENT</a:t>
            </a:r>
            <a:endParaRPr lang="ko-KR" altLang="en-US" sz="1600" b="1" dirty="0">
              <a:solidFill>
                <a:srgbClr val="7030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31C14-BF47-4CDA-85AD-8564CAB09317}"/>
              </a:ext>
            </a:extLst>
          </p:cNvPr>
          <p:cNvSpPr txBox="1"/>
          <p:nvPr/>
        </p:nvSpPr>
        <p:spPr>
          <a:xfrm>
            <a:off x="8525475" y="2209236"/>
            <a:ext cx="1878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sz="1600" b="1" dirty="0">
                <a:solidFill>
                  <a:srgbClr val="F59E7E"/>
                </a:solidFill>
                <a:latin typeface="Century Gothic" panose="020B0502020202020204" pitchFamily="34" charset="0"/>
                <a:cs typeface="Arial" pitchFamily="34" charset="0"/>
              </a:rPr>
              <a:t>ACCOUNTING</a:t>
            </a:r>
            <a:endParaRPr lang="ko-KR" altLang="en-US" sz="1600" b="1" dirty="0">
              <a:solidFill>
                <a:srgbClr val="F59E7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DD20F-91E6-4F00-8EBC-E5CE20DB2A2B}"/>
              </a:ext>
            </a:extLst>
          </p:cNvPr>
          <p:cNvSpPr txBox="1"/>
          <p:nvPr/>
        </p:nvSpPr>
        <p:spPr>
          <a:xfrm>
            <a:off x="6133906" y="6140507"/>
            <a:ext cx="300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LEARNING MANAGEMENT SYSTEM (LMS)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FA172-493C-4F3D-BEBE-92476834B3EC}"/>
              </a:ext>
            </a:extLst>
          </p:cNvPr>
          <p:cNvSpPr txBox="1"/>
          <p:nvPr/>
        </p:nvSpPr>
        <p:spPr>
          <a:xfrm>
            <a:off x="3480868" y="6103944"/>
            <a:ext cx="253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sz="1600" b="1" dirty="0">
                <a:solidFill>
                  <a:srgbClr val="9999FF"/>
                </a:solidFill>
                <a:latin typeface="Century Gothic" panose="020B0502020202020204" pitchFamily="34" charset="0"/>
              </a:rPr>
              <a:t>GRADING SYSTEM</a:t>
            </a:r>
            <a:endParaRPr lang="ko-KR" altLang="en-US" sz="1600" b="1" dirty="0">
              <a:solidFill>
                <a:srgbClr val="9999FF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5FCC7-DC42-4248-8C10-C10765D64007}"/>
              </a:ext>
            </a:extLst>
          </p:cNvPr>
          <p:cNvSpPr txBox="1"/>
          <p:nvPr/>
        </p:nvSpPr>
        <p:spPr>
          <a:xfrm>
            <a:off x="1879086" y="2088504"/>
            <a:ext cx="253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REPORTS</a:t>
            </a:r>
            <a:endParaRPr lang="ko-KR" altLang="en-US" sz="16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2A6C8A-007F-4016-8D6C-5F52A08EB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2606" y="2837887"/>
            <a:ext cx="1991718" cy="426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D68A39-2D8A-401B-8F93-C420B85913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2286" y="3272996"/>
            <a:ext cx="832356" cy="51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Graphic 17" descr="Chevron arrows">
            <a:extLst>
              <a:ext uri="{FF2B5EF4-FFF2-40B4-BE49-F238E27FC236}">
                <a16:creationId xmlns:a16="http://schemas.microsoft.com/office/drawing/2014/main" id="{2BEFEE00-45B1-46EA-BB1C-86C7CE7EE3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540288">
            <a:off x="8216170" y="1699285"/>
            <a:ext cx="663850" cy="548555"/>
          </a:xfrm>
          <a:prstGeom prst="rect">
            <a:avLst/>
          </a:prstGeom>
        </p:spPr>
      </p:pic>
      <p:pic>
        <p:nvPicPr>
          <p:cNvPr id="19" name="Graphic 18" descr="Chevron arrows">
            <a:extLst>
              <a:ext uri="{FF2B5EF4-FFF2-40B4-BE49-F238E27FC236}">
                <a16:creationId xmlns:a16="http://schemas.microsoft.com/office/drawing/2014/main" id="{1E800FF6-5820-437F-BEB3-D24471C4D1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7632334">
            <a:off x="8204163" y="4066785"/>
            <a:ext cx="704057" cy="581777"/>
          </a:xfrm>
          <a:prstGeom prst="rect">
            <a:avLst/>
          </a:prstGeom>
        </p:spPr>
      </p:pic>
      <p:pic>
        <p:nvPicPr>
          <p:cNvPr id="20" name="Graphic 19" descr="Chevron arrows">
            <a:extLst>
              <a:ext uri="{FF2B5EF4-FFF2-40B4-BE49-F238E27FC236}">
                <a16:creationId xmlns:a16="http://schemas.microsoft.com/office/drawing/2014/main" id="{3419EF39-6DD9-4323-B9E5-FAA425049D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5961626" y="5254225"/>
            <a:ext cx="628616" cy="519440"/>
          </a:xfrm>
          <a:prstGeom prst="rect">
            <a:avLst/>
          </a:prstGeom>
        </p:spPr>
      </p:pic>
      <p:pic>
        <p:nvPicPr>
          <p:cNvPr id="21" name="Graphic 20" descr="Chevron arrows">
            <a:extLst>
              <a:ext uri="{FF2B5EF4-FFF2-40B4-BE49-F238E27FC236}">
                <a16:creationId xmlns:a16="http://schemas.microsoft.com/office/drawing/2014/main" id="{A5AB64AF-170D-49FF-AFEA-D75F5C5A4F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4279617">
            <a:off x="3342244" y="4035428"/>
            <a:ext cx="702775" cy="580718"/>
          </a:xfrm>
          <a:prstGeom prst="rect">
            <a:avLst/>
          </a:prstGeom>
        </p:spPr>
      </p:pic>
      <p:pic>
        <p:nvPicPr>
          <p:cNvPr id="22" name="Graphic 21" descr="Chevron arrows">
            <a:extLst>
              <a:ext uri="{FF2B5EF4-FFF2-40B4-BE49-F238E27FC236}">
                <a16:creationId xmlns:a16="http://schemas.microsoft.com/office/drawing/2014/main" id="{7F619497-2CF3-44FA-BD1A-94BCFB1EDA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8835206">
            <a:off x="3691144" y="1726727"/>
            <a:ext cx="652543" cy="53921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99DA85-7F7C-4997-8157-EB94FA56CE7C}"/>
              </a:ext>
            </a:extLst>
          </p:cNvPr>
          <p:cNvCxnSpPr>
            <a:cxnSpLocks/>
          </p:cNvCxnSpPr>
          <p:nvPr/>
        </p:nvCxnSpPr>
        <p:spPr>
          <a:xfrm flipH="1">
            <a:off x="6736673" y="1919314"/>
            <a:ext cx="370833" cy="698566"/>
          </a:xfrm>
          <a:prstGeom prst="straightConnector1">
            <a:avLst/>
          </a:prstGeom>
          <a:ln w="38100">
            <a:solidFill>
              <a:srgbClr val="773BA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2135A60-3F2D-4B17-96B2-E6BEF857F282}"/>
              </a:ext>
            </a:extLst>
          </p:cNvPr>
          <p:cNvCxnSpPr>
            <a:cxnSpLocks/>
          </p:cNvCxnSpPr>
          <p:nvPr/>
        </p:nvCxnSpPr>
        <p:spPr>
          <a:xfrm flipH="1">
            <a:off x="7358439" y="3142387"/>
            <a:ext cx="1167035" cy="29392"/>
          </a:xfrm>
          <a:prstGeom prst="straightConnector1">
            <a:avLst/>
          </a:prstGeom>
          <a:ln w="38100">
            <a:solidFill>
              <a:srgbClr val="FEA27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E33F7E-01C3-4076-952B-7AC6A0FB9FB8}"/>
              </a:ext>
            </a:extLst>
          </p:cNvPr>
          <p:cNvCxnSpPr>
            <a:cxnSpLocks/>
          </p:cNvCxnSpPr>
          <p:nvPr/>
        </p:nvCxnSpPr>
        <p:spPr>
          <a:xfrm flipH="1" flipV="1">
            <a:off x="6666633" y="3985767"/>
            <a:ext cx="517236" cy="692920"/>
          </a:xfrm>
          <a:prstGeom prst="straightConnector1">
            <a:avLst/>
          </a:prstGeom>
          <a:ln w="38100">
            <a:solidFill>
              <a:srgbClr val="A7C9E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7AD84F-4B72-4D95-B2B0-5621761B74BB}"/>
              </a:ext>
            </a:extLst>
          </p:cNvPr>
          <p:cNvCxnSpPr>
            <a:cxnSpLocks/>
          </p:cNvCxnSpPr>
          <p:nvPr/>
        </p:nvCxnSpPr>
        <p:spPr>
          <a:xfrm flipV="1">
            <a:off x="5245361" y="4004329"/>
            <a:ext cx="431191" cy="674358"/>
          </a:xfrm>
          <a:prstGeom prst="straightConnector1">
            <a:avLst/>
          </a:prstGeom>
          <a:ln w="38100">
            <a:solidFill>
              <a:srgbClr val="9999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68D9B0-DBFB-49B7-9C25-DDE06387DE07}"/>
              </a:ext>
            </a:extLst>
          </p:cNvPr>
          <p:cNvCxnSpPr>
            <a:cxnSpLocks/>
          </p:cNvCxnSpPr>
          <p:nvPr/>
        </p:nvCxnSpPr>
        <p:spPr>
          <a:xfrm flipV="1">
            <a:off x="4135435" y="3123876"/>
            <a:ext cx="925377" cy="13192"/>
          </a:xfrm>
          <a:prstGeom prst="straightConnector1">
            <a:avLst/>
          </a:prstGeom>
          <a:ln w="38100">
            <a:solidFill>
              <a:srgbClr val="BF9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ED03FC-57C8-43CF-AFDA-4EC8CF5DDE88}"/>
              </a:ext>
            </a:extLst>
          </p:cNvPr>
          <p:cNvSpPr txBox="1"/>
          <p:nvPr/>
        </p:nvSpPr>
        <p:spPr>
          <a:xfrm>
            <a:off x="10243343" y="2591518"/>
            <a:ext cx="2383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FEA27D"/>
                </a:solidFill>
              </a:rPr>
              <a:t>Assessment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FEA27D"/>
                </a:solidFill>
              </a:rPr>
              <a:t>Scholarship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FEA27D"/>
                </a:solidFill>
              </a:rPr>
              <a:t>Cashiering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FEA27D"/>
                </a:solidFill>
              </a:rPr>
              <a:t>Student Ledger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FEA27D"/>
                </a:solidFill>
              </a:rPr>
              <a:t>Online Payment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CBAC14-3AF0-41DC-8267-AE52343E15AF}"/>
              </a:ext>
            </a:extLst>
          </p:cNvPr>
          <p:cNvSpPr txBox="1"/>
          <p:nvPr/>
        </p:nvSpPr>
        <p:spPr>
          <a:xfrm>
            <a:off x="8442192" y="504872"/>
            <a:ext cx="352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7030A0"/>
                </a:solidFill>
              </a:rPr>
              <a:t>Subject Mgt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7030A0"/>
                </a:solidFill>
              </a:rPr>
              <a:t>Curriculum Mgt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7030A0"/>
                </a:solidFill>
              </a:rPr>
              <a:t>Curriculum Evaluation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7030A0"/>
                </a:solidFill>
              </a:rPr>
              <a:t>Class Scheduling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02A68F-5507-4243-A173-3F4E6348A356}"/>
              </a:ext>
            </a:extLst>
          </p:cNvPr>
          <p:cNvSpPr txBox="1"/>
          <p:nvPr/>
        </p:nvSpPr>
        <p:spPr>
          <a:xfrm>
            <a:off x="2025378" y="457635"/>
            <a:ext cx="227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44E9FA"/>
                </a:solidFill>
              </a:rPr>
              <a:t>Application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44E9FA"/>
                </a:solidFill>
              </a:rPr>
              <a:t>Student Profiling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44E9FA"/>
                </a:solidFill>
              </a:rPr>
              <a:t>Document Mgt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44E9FA"/>
                </a:solidFill>
              </a:rPr>
              <a:t>Auto ID No.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22DB89-17C7-4677-B146-ADA650FFE02F}"/>
              </a:ext>
            </a:extLst>
          </p:cNvPr>
          <p:cNvSpPr txBox="1"/>
          <p:nvPr/>
        </p:nvSpPr>
        <p:spPr>
          <a:xfrm>
            <a:off x="293151" y="2433115"/>
            <a:ext cx="2201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 err="1">
                <a:solidFill>
                  <a:schemeClr val="accent4">
                    <a:lumMod val="75000"/>
                  </a:schemeClr>
                </a:solidFill>
              </a:rPr>
              <a:t>Masterlist</a:t>
            </a:r>
            <a:endParaRPr lang="en-PH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chemeClr val="accent4">
                    <a:lumMod val="75000"/>
                  </a:schemeClr>
                </a:solidFill>
              </a:rPr>
              <a:t>Grade Reports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chemeClr val="accent4">
                    <a:lumMod val="75000"/>
                  </a:schemeClr>
                </a:solidFill>
              </a:rPr>
              <a:t>Report Card/TOR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chemeClr val="accent4">
                    <a:lumMod val="75000"/>
                  </a:schemeClr>
                </a:solidFill>
              </a:rPr>
              <a:t>UNIFAST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chemeClr val="accent4">
                    <a:lumMod val="75000"/>
                  </a:schemeClr>
                </a:solidFill>
              </a:rPr>
              <a:t>DEPED/CHED Reports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 err="1">
                <a:solidFill>
                  <a:schemeClr val="accent4">
                    <a:lumMod val="75000"/>
                  </a:schemeClr>
                </a:solidFill>
              </a:rPr>
              <a:t>etc</a:t>
            </a:r>
            <a:endParaRPr lang="en-PH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4FAC0-6B67-472D-91C1-560AA6129D72}"/>
              </a:ext>
            </a:extLst>
          </p:cNvPr>
          <p:cNvSpPr txBox="1"/>
          <p:nvPr/>
        </p:nvSpPr>
        <p:spPr>
          <a:xfrm>
            <a:off x="400849" y="43207"/>
            <a:ext cx="1728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Student</a:t>
            </a:r>
            <a:r>
              <a:rPr lang="en-PH" sz="2800" b="1" dirty="0">
                <a:latin typeface="Century Gothic" panose="020B0502020202020204" pitchFamily="34" charset="0"/>
              </a:rPr>
              <a:t> </a:t>
            </a:r>
            <a:r>
              <a:rPr lang="en-PH" sz="2800" b="1" dirty="0">
                <a:solidFill>
                  <a:srgbClr val="FEA27D"/>
                </a:solidFill>
                <a:latin typeface="Century Gothic" panose="020B0502020202020204" pitchFamily="34" charset="0"/>
              </a:rPr>
              <a:t>Life</a:t>
            </a:r>
            <a:r>
              <a:rPr lang="en-PH" sz="2800" b="1" dirty="0">
                <a:latin typeface="Century Gothic" panose="020B0502020202020204" pitchFamily="34" charset="0"/>
              </a:rPr>
              <a:t> </a:t>
            </a:r>
            <a:r>
              <a:rPr lang="en-PH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Cycle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3D518A-AA13-4D0F-A0C3-7F7ACB163E57}"/>
              </a:ext>
            </a:extLst>
          </p:cNvPr>
          <p:cNvCxnSpPr>
            <a:cxnSpLocks/>
          </p:cNvCxnSpPr>
          <p:nvPr/>
        </p:nvCxnSpPr>
        <p:spPr>
          <a:xfrm>
            <a:off x="5475022" y="1876227"/>
            <a:ext cx="340174" cy="715291"/>
          </a:xfrm>
          <a:prstGeom prst="straightConnector1">
            <a:avLst/>
          </a:prstGeom>
          <a:ln w="38100">
            <a:solidFill>
              <a:srgbClr val="A1F0F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Graphic 37" descr="Chevron arrows">
            <a:extLst>
              <a:ext uri="{FF2B5EF4-FFF2-40B4-BE49-F238E27FC236}">
                <a16:creationId xmlns:a16="http://schemas.microsoft.com/office/drawing/2014/main" id="{BAEA092C-97F2-4C22-99F8-001C3FCB082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940236" y="851328"/>
            <a:ext cx="652543" cy="539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E0D7E2-4513-4EFE-911A-5A6F8391CEA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5432"/>
          <a:stretch/>
        </p:blipFill>
        <p:spPr>
          <a:xfrm>
            <a:off x="8685996" y="2475177"/>
            <a:ext cx="1557347" cy="156027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A699205-F015-400F-BD8F-BB7DC4F35923}"/>
              </a:ext>
            </a:extLst>
          </p:cNvPr>
          <p:cNvSpPr txBox="1"/>
          <p:nvPr/>
        </p:nvSpPr>
        <p:spPr>
          <a:xfrm>
            <a:off x="1396466" y="5012743"/>
            <a:ext cx="277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9999FF"/>
                </a:solidFill>
              </a:rPr>
              <a:t>Class List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9999FF"/>
                </a:solidFill>
              </a:rPr>
              <a:t>Grade Sheet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9999FF"/>
                </a:solidFill>
              </a:rPr>
              <a:t>Periodic Avg Grade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9999FF"/>
                </a:solidFill>
              </a:rPr>
              <a:t>Auto Compute GWA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78C3E9-5BFF-42CB-B6D7-9B38AD260172}"/>
              </a:ext>
            </a:extLst>
          </p:cNvPr>
          <p:cNvSpPr txBox="1"/>
          <p:nvPr/>
        </p:nvSpPr>
        <p:spPr>
          <a:xfrm>
            <a:off x="8693875" y="4250906"/>
            <a:ext cx="3371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8FAADC"/>
                </a:solidFill>
              </a:rPr>
              <a:t>Resource Bank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8FAADC"/>
                </a:solidFill>
              </a:rPr>
              <a:t>Test Bank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8FAADC"/>
                </a:solidFill>
              </a:rPr>
              <a:t>Subject/Class Modules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8FAADC"/>
                </a:solidFill>
              </a:rPr>
              <a:t>Online Tasks (Quizzes, Exams, Assignments &amp; Projects)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8FAADC"/>
                </a:solidFill>
              </a:rPr>
              <a:t>Online Meetings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8FAADC"/>
                </a:solidFill>
              </a:rPr>
              <a:t>Learner’s Proficiency Level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8FAADC"/>
                </a:solidFill>
              </a:rPr>
              <a:t>Test Item Analysis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dirty="0">
                <a:solidFill>
                  <a:srgbClr val="8FAADC"/>
                </a:solidFill>
              </a:rPr>
              <a:t>SMS Notification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B1D6F8-C33F-4842-B07F-1F5DA08A0F29}"/>
              </a:ext>
            </a:extLst>
          </p:cNvPr>
          <p:cNvSpPr txBox="1"/>
          <p:nvPr/>
        </p:nvSpPr>
        <p:spPr>
          <a:xfrm>
            <a:off x="3971892" y="170265"/>
            <a:ext cx="206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srgbClr val="44E9FA"/>
                </a:solidFill>
                <a:latin typeface="Century Gothic" panose="020B0502020202020204" pitchFamily="34" charset="0"/>
                <a:cs typeface="Arial" pitchFamily="34" charset="0"/>
              </a:rPr>
              <a:t>ADMISSION</a:t>
            </a:r>
            <a:endParaRPr lang="ko-KR" altLang="en-US" sz="1600" b="1" dirty="0">
              <a:solidFill>
                <a:srgbClr val="44E9FA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" grpId="0"/>
      <p:bldP spid="27" grpId="0"/>
      <p:bldP spid="29" grpId="0"/>
      <p:bldP spid="30" grpId="0"/>
      <p:bldP spid="44" grpId="0"/>
      <p:bldP spid="45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Connector: Curved 191">
            <a:extLst>
              <a:ext uri="{FF2B5EF4-FFF2-40B4-BE49-F238E27FC236}">
                <a16:creationId xmlns:a16="http://schemas.microsoft.com/office/drawing/2014/main" id="{B3CC9B06-7A68-416D-AB4A-323DBE55E89F}"/>
              </a:ext>
            </a:extLst>
          </p:cNvPr>
          <p:cNvCxnSpPr>
            <a:stCxn id="100" idx="2"/>
            <a:endCxn id="190" idx="0"/>
          </p:cNvCxnSpPr>
          <p:nvPr/>
        </p:nvCxnSpPr>
        <p:spPr>
          <a:xfrm rot="10800000">
            <a:off x="2414282" y="2492986"/>
            <a:ext cx="2295068" cy="1036791"/>
          </a:xfrm>
          <a:prstGeom prst="curvedConnector4">
            <a:avLst>
              <a:gd name="adj1" fmla="val 43062"/>
              <a:gd name="adj2" fmla="val 117455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or: Curved 203">
            <a:extLst>
              <a:ext uri="{FF2B5EF4-FFF2-40B4-BE49-F238E27FC236}">
                <a16:creationId xmlns:a16="http://schemas.microsoft.com/office/drawing/2014/main" id="{314CF2CB-8279-4E2D-80CC-829B74B0C8EA}"/>
              </a:ext>
            </a:extLst>
          </p:cNvPr>
          <p:cNvCxnSpPr>
            <a:cxnSpLocks/>
            <a:stCxn id="100" idx="0"/>
            <a:endCxn id="96" idx="2"/>
          </p:cNvCxnSpPr>
          <p:nvPr/>
        </p:nvCxnSpPr>
        <p:spPr>
          <a:xfrm rot="16200000" flipV="1">
            <a:off x="5156281" y="1489220"/>
            <a:ext cx="338515" cy="1672603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189">
            <a:extLst>
              <a:ext uri="{FF2B5EF4-FFF2-40B4-BE49-F238E27FC236}">
                <a16:creationId xmlns:a16="http://schemas.microsoft.com/office/drawing/2014/main" id="{DC7F6A5A-55B3-4B0B-8ED3-9A8262353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56" y="2492985"/>
            <a:ext cx="1398851" cy="167848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9E04825-675D-486C-8B2E-02B9AB66B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728" y="4806529"/>
            <a:ext cx="453232" cy="462013"/>
          </a:xfrm>
          <a:prstGeom prst="rect">
            <a:avLst/>
          </a:prstGeom>
        </p:spPr>
      </p:pic>
      <p:cxnSp>
        <p:nvCxnSpPr>
          <p:cNvPr id="125" name="Connector: Curved 124">
            <a:extLst>
              <a:ext uri="{FF2B5EF4-FFF2-40B4-BE49-F238E27FC236}">
                <a16:creationId xmlns:a16="http://schemas.microsoft.com/office/drawing/2014/main" id="{E27DA97F-99D5-41EB-A6E2-8349214D150F}"/>
              </a:ext>
            </a:extLst>
          </p:cNvPr>
          <p:cNvCxnSpPr>
            <a:cxnSpLocks/>
            <a:stCxn id="100" idx="6"/>
            <a:endCxn id="123" idx="1"/>
          </p:cNvCxnSpPr>
          <p:nvPr/>
        </p:nvCxnSpPr>
        <p:spPr>
          <a:xfrm flipV="1">
            <a:off x="7614328" y="2819319"/>
            <a:ext cx="2163390" cy="710457"/>
          </a:xfrm>
          <a:prstGeom prst="curvedConnector3">
            <a:avLst>
              <a:gd name="adj1" fmla="val 50000"/>
            </a:avLst>
          </a:prstGeom>
          <a:ln w="28575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Curved 120">
            <a:extLst>
              <a:ext uri="{FF2B5EF4-FFF2-40B4-BE49-F238E27FC236}">
                <a16:creationId xmlns:a16="http://schemas.microsoft.com/office/drawing/2014/main" id="{7DCC7CB6-202C-49E9-A073-7F883FD1AB6E}"/>
              </a:ext>
            </a:extLst>
          </p:cNvPr>
          <p:cNvCxnSpPr>
            <a:stCxn id="100" idx="3"/>
            <a:endCxn id="117" idx="0"/>
          </p:cNvCxnSpPr>
          <p:nvPr/>
        </p:nvCxnSpPr>
        <p:spPr>
          <a:xfrm rot="5400000">
            <a:off x="4147514" y="4004797"/>
            <a:ext cx="730429" cy="1244093"/>
          </a:xfrm>
          <a:prstGeom prst="curvedConnector3">
            <a:avLst/>
          </a:prstGeom>
          <a:ln w="28575">
            <a:solidFill>
              <a:srgbClr val="42F0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C0020F16-9482-4DA4-BC62-C77E5BD57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2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9345" y="4992058"/>
            <a:ext cx="1462672" cy="1471405"/>
          </a:xfrm>
          <a:prstGeom prst="rect">
            <a:avLst/>
          </a:prstGeom>
        </p:spPr>
      </p:pic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959C4C91-3FD5-49B9-9163-804F7D45A5C3}"/>
              </a:ext>
            </a:extLst>
          </p:cNvPr>
          <p:cNvCxnSpPr>
            <a:cxnSpLocks/>
            <a:stCxn id="100" idx="7"/>
            <a:endCxn id="89" idx="2"/>
          </p:cNvCxnSpPr>
          <p:nvPr/>
        </p:nvCxnSpPr>
        <p:spPr>
          <a:xfrm rot="5400000" flipH="1" flipV="1">
            <a:off x="7273711" y="2168216"/>
            <a:ext cx="544900" cy="714514"/>
          </a:xfrm>
          <a:prstGeom prst="curvedConnector3">
            <a:avLst>
              <a:gd name="adj1" fmla="val 50000"/>
            </a:avLst>
          </a:prstGeom>
          <a:ln w="28575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>
            <a:extLst>
              <a:ext uri="{FF2B5EF4-FFF2-40B4-BE49-F238E27FC236}">
                <a16:creationId xmlns:a16="http://schemas.microsoft.com/office/drawing/2014/main" id="{9B1F3045-B29A-404D-93CB-2DBEDFCE8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320" y="474886"/>
            <a:ext cx="1957831" cy="168137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B8CF9B8-ED02-4840-968C-F2EEC546D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4378" y="649994"/>
            <a:ext cx="1578080" cy="160302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F604D19-4D7C-4320-822D-6BDA96E070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08" y="3542459"/>
            <a:ext cx="894861" cy="894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CF1B4C-59A3-4B2C-97EE-F48C8A70F666}"/>
              </a:ext>
            </a:extLst>
          </p:cNvPr>
          <p:cNvSpPr txBox="1"/>
          <p:nvPr/>
        </p:nvSpPr>
        <p:spPr>
          <a:xfrm>
            <a:off x="8582377" y="960921"/>
            <a:ext cx="119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5379F6"/>
                </a:solidFill>
                <a:latin typeface="Century Gothic" panose="020B0502020202020204" pitchFamily="34" charset="0"/>
                <a:cs typeface="Arial" pitchFamily="34" charset="0"/>
              </a:rPr>
              <a:t>LIBRARY</a:t>
            </a:r>
            <a:r>
              <a:rPr lang="en-US" altLang="ko-KR" sz="2000" b="1" dirty="0">
                <a:solidFill>
                  <a:srgbClr val="7030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ko-KR" altLang="en-US" sz="2000" b="1" dirty="0">
              <a:solidFill>
                <a:srgbClr val="7030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02897-656B-4A9D-B026-E052CB988FE5}"/>
              </a:ext>
            </a:extLst>
          </p:cNvPr>
          <p:cNvSpPr txBox="1"/>
          <p:nvPr/>
        </p:nvSpPr>
        <p:spPr>
          <a:xfrm>
            <a:off x="7925809" y="5884860"/>
            <a:ext cx="187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sz="2000" b="1" dirty="0">
                <a:solidFill>
                  <a:srgbClr val="1B8E99"/>
                </a:solidFill>
                <a:latin typeface="Century Gothic" panose="020B0502020202020204" pitchFamily="34" charset="0"/>
                <a:cs typeface="Arial" pitchFamily="34" charset="0"/>
              </a:rPr>
              <a:t>QUEING SYSTEM</a:t>
            </a:r>
            <a:endParaRPr lang="ko-KR" altLang="en-US" sz="2000" b="1" dirty="0">
              <a:solidFill>
                <a:srgbClr val="1B8E9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44A31-A0AA-45D5-8A49-B0DC026FA1F3}"/>
              </a:ext>
            </a:extLst>
          </p:cNvPr>
          <p:cNvSpPr txBox="1"/>
          <p:nvPr/>
        </p:nvSpPr>
        <p:spPr>
          <a:xfrm>
            <a:off x="8706879" y="2004778"/>
            <a:ext cx="30011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286"/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POINT-OF-SALE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47EB2-1B8C-464E-B982-3DE6C4AAA97A}"/>
              </a:ext>
            </a:extLst>
          </p:cNvPr>
          <p:cNvSpPr txBox="1"/>
          <p:nvPr/>
        </p:nvSpPr>
        <p:spPr>
          <a:xfrm>
            <a:off x="4389340" y="5914777"/>
            <a:ext cx="187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sz="2000" b="1" dirty="0">
                <a:solidFill>
                  <a:srgbClr val="42F0F9"/>
                </a:solidFill>
                <a:latin typeface="Century Gothic" panose="020B0502020202020204" pitchFamily="34" charset="0"/>
              </a:rPr>
              <a:t>EMPLOYEE</a:t>
            </a:r>
          </a:p>
          <a:p>
            <a:pPr defTabSz="914286"/>
            <a:r>
              <a:rPr lang="en-US" sz="2000" b="1" dirty="0">
                <a:solidFill>
                  <a:srgbClr val="42F0F9"/>
                </a:solidFill>
                <a:latin typeface="Century Gothic" panose="020B0502020202020204" pitchFamily="34" charset="0"/>
              </a:rPr>
              <a:t>IN &amp; OUT</a:t>
            </a:r>
            <a:endParaRPr lang="ko-KR" altLang="en-US" sz="2000" b="1" dirty="0">
              <a:solidFill>
                <a:srgbClr val="42F0F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CC308-235D-4A7C-9273-BFD1CF621D9D}"/>
              </a:ext>
            </a:extLst>
          </p:cNvPr>
          <p:cNvSpPr txBox="1"/>
          <p:nvPr/>
        </p:nvSpPr>
        <p:spPr>
          <a:xfrm>
            <a:off x="-341684" y="3429000"/>
            <a:ext cx="2330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STUDENT INFO</a:t>
            </a:r>
          </a:p>
          <a:p>
            <a:pPr algn="r" defTabSz="914286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KIOSK</a:t>
            </a:r>
            <a:endParaRPr lang="ko-KR" altLang="en-US" sz="2000" b="1" dirty="0">
              <a:solidFill>
                <a:srgbClr val="0070C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B51D76-EDE2-4892-A9D3-778E98640B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6914" y="2819217"/>
            <a:ext cx="1737001" cy="37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EE95080-8FAD-49B3-8A27-EF14B2548968}"/>
              </a:ext>
            </a:extLst>
          </p:cNvPr>
          <p:cNvSpPr txBox="1"/>
          <p:nvPr/>
        </p:nvSpPr>
        <p:spPr>
          <a:xfrm>
            <a:off x="1380689" y="1088181"/>
            <a:ext cx="2330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GATE ENTRY SYSTEM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EBBAC9-525E-4A06-9ACB-2538DE66B18E}"/>
              </a:ext>
            </a:extLst>
          </p:cNvPr>
          <p:cNvSpPr txBox="1"/>
          <p:nvPr/>
        </p:nvSpPr>
        <p:spPr>
          <a:xfrm>
            <a:off x="4739227" y="3225675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dirty="0">
                <a:latin typeface="Century Gothic" panose="020B0502020202020204" pitchFamily="34" charset="0"/>
              </a:rPr>
              <a:t>UNIFIED ID SYSTEM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3A0B64A-45AF-4D0B-990C-8B37E56F1428}"/>
              </a:ext>
            </a:extLst>
          </p:cNvPr>
          <p:cNvSpPr/>
          <p:nvPr/>
        </p:nvSpPr>
        <p:spPr>
          <a:xfrm>
            <a:off x="4709350" y="2494779"/>
            <a:ext cx="2904978" cy="206999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0A43458B-590C-4FF3-AEA7-2D40A9C201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18" y="2345681"/>
            <a:ext cx="1066368" cy="94727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7C87950-F1AC-4585-8F32-61AFE26BE9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7255" y="3659084"/>
            <a:ext cx="778018" cy="651107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E129123D-5B0C-4853-A3C6-1098AC3F99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033" y="4344140"/>
            <a:ext cx="782291" cy="782291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304FC055-BD99-4BC3-8A1A-32BAA917ABD7}"/>
              </a:ext>
            </a:extLst>
          </p:cNvPr>
          <p:cNvSpPr txBox="1"/>
          <p:nvPr/>
        </p:nvSpPr>
        <p:spPr>
          <a:xfrm>
            <a:off x="11192029" y="3458253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600" b="1" dirty="0">
                <a:latin typeface="Arial" panose="020B0604020202020204" pitchFamily="34" charset="0"/>
                <a:cs typeface="Arial" panose="020B0604020202020204" pitchFamily="34" charset="0"/>
              </a:rPr>
              <a:t>COOP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43E51FD-1721-4C39-B6A5-53A7D88CAEC7}"/>
              </a:ext>
            </a:extLst>
          </p:cNvPr>
          <p:cNvSpPr txBox="1"/>
          <p:nvPr/>
        </p:nvSpPr>
        <p:spPr>
          <a:xfrm>
            <a:off x="9813277" y="5038002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400" b="1" dirty="0">
                <a:solidFill>
                  <a:srgbClr val="82D3E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CANTEEN</a:t>
            </a:r>
          </a:p>
        </p:txBody>
      </p:sp>
      <p:cxnSp>
        <p:nvCxnSpPr>
          <p:cNvPr id="145" name="Connector: Curved 144">
            <a:extLst>
              <a:ext uri="{FF2B5EF4-FFF2-40B4-BE49-F238E27FC236}">
                <a16:creationId xmlns:a16="http://schemas.microsoft.com/office/drawing/2014/main" id="{2FC2B35A-51B0-4698-ADB1-8C8AF61F6995}"/>
              </a:ext>
            </a:extLst>
          </p:cNvPr>
          <p:cNvCxnSpPr>
            <a:cxnSpLocks/>
            <a:stCxn id="85" idx="3"/>
            <a:endCxn id="171" idx="1"/>
          </p:cNvCxnSpPr>
          <p:nvPr/>
        </p:nvCxnSpPr>
        <p:spPr>
          <a:xfrm>
            <a:off x="10478616" y="3603311"/>
            <a:ext cx="737229" cy="469745"/>
          </a:xfrm>
          <a:prstGeom prst="curvedConnector3">
            <a:avLst>
              <a:gd name="adj1" fmla="val 50000"/>
            </a:avLst>
          </a:prstGeom>
          <a:ln w="28575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Curved 146">
            <a:extLst>
              <a:ext uri="{FF2B5EF4-FFF2-40B4-BE49-F238E27FC236}">
                <a16:creationId xmlns:a16="http://schemas.microsoft.com/office/drawing/2014/main" id="{15E32D63-3FAA-48AE-8A58-AF0E26DB4A75}"/>
              </a:ext>
            </a:extLst>
          </p:cNvPr>
          <p:cNvCxnSpPr>
            <a:cxnSpLocks/>
            <a:stCxn id="85" idx="1"/>
            <a:endCxn id="136" idx="3"/>
          </p:cNvCxnSpPr>
          <p:nvPr/>
        </p:nvCxnSpPr>
        <p:spPr>
          <a:xfrm rot="10800000" flipV="1">
            <a:off x="9395274" y="3603310"/>
            <a:ext cx="551479" cy="381327"/>
          </a:xfrm>
          <a:prstGeom prst="curvedConnector3">
            <a:avLst>
              <a:gd name="adj1" fmla="val 50000"/>
            </a:avLst>
          </a:prstGeom>
          <a:ln w="28575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Curved 148">
            <a:extLst>
              <a:ext uri="{FF2B5EF4-FFF2-40B4-BE49-F238E27FC236}">
                <a16:creationId xmlns:a16="http://schemas.microsoft.com/office/drawing/2014/main" id="{14A6D573-B7E0-4160-9E8C-F50524C95C58}"/>
              </a:ext>
            </a:extLst>
          </p:cNvPr>
          <p:cNvCxnSpPr>
            <a:cxnSpLocks/>
            <a:stCxn id="85" idx="2"/>
            <a:endCxn id="138" idx="0"/>
          </p:cNvCxnSpPr>
          <p:nvPr/>
        </p:nvCxnSpPr>
        <p:spPr>
          <a:xfrm rot="16200000" flipH="1">
            <a:off x="10006559" y="4080519"/>
            <a:ext cx="469745" cy="57495"/>
          </a:xfrm>
          <a:prstGeom prst="curvedConnector3">
            <a:avLst/>
          </a:prstGeom>
          <a:ln w="28575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B36058DD-DB60-4A67-B772-4B6689825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752" y="3332227"/>
            <a:ext cx="531864" cy="542168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5801A14-A482-486B-994F-0A2C4C4A0C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15845" y="3720283"/>
            <a:ext cx="734657" cy="705545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63EE0FF8-9D4C-4176-ADBF-1966F53F6C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89" y="4956962"/>
            <a:ext cx="1462672" cy="1462672"/>
          </a:xfrm>
          <a:prstGeom prst="rect">
            <a:avLst/>
          </a:prstGeom>
        </p:spPr>
      </p:pic>
      <p:cxnSp>
        <p:nvCxnSpPr>
          <p:cNvPr id="182" name="Connector: Curved 181">
            <a:extLst>
              <a:ext uri="{FF2B5EF4-FFF2-40B4-BE49-F238E27FC236}">
                <a16:creationId xmlns:a16="http://schemas.microsoft.com/office/drawing/2014/main" id="{86C2BCD3-48AD-4713-B9C3-6D0DB370731E}"/>
              </a:ext>
            </a:extLst>
          </p:cNvPr>
          <p:cNvCxnSpPr>
            <a:cxnSpLocks/>
            <a:stCxn id="100" idx="4"/>
            <a:endCxn id="180" idx="0"/>
          </p:cNvCxnSpPr>
          <p:nvPr/>
        </p:nvCxnSpPr>
        <p:spPr>
          <a:xfrm rot="16200000" flipH="1">
            <a:off x="6902338" y="3824274"/>
            <a:ext cx="392189" cy="1873186"/>
          </a:xfrm>
          <a:prstGeom prst="curvedConnector3">
            <a:avLst>
              <a:gd name="adj1" fmla="val 50000"/>
            </a:avLst>
          </a:prstGeom>
          <a:ln w="28575">
            <a:solidFill>
              <a:srgbClr val="1B8E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" name="Picture 235">
            <a:extLst>
              <a:ext uri="{FF2B5EF4-FFF2-40B4-BE49-F238E27FC236}">
                <a16:creationId xmlns:a16="http://schemas.microsoft.com/office/drawing/2014/main" id="{E8374193-A108-496F-9FBA-83822B21F3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97" y="2985483"/>
            <a:ext cx="125326" cy="125326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0F2A7D8F-CDCA-4F4C-92E5-3D7CB7AABC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1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69" y="1782528"/>
            <a:ext cx="834359" cy="710457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34DDF25E-BB8E-43A4-B80A-4A9019D256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70" y="4916216"/>
            <a:ext cx="233067" cy="225455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A56AC6FD-88BB-4B49-82E9-A42D54664A3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55" y="3470968"/>
            <a:ext cx="238792" cy="2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36" grpId="0"/>
      <p:bldP spid="37" grpId="0"/>
      <p:bldP spid="100" grpId="0" animBg="1"/>
      <p:bldP spid="142" grpId="0"/>
      <p:bldP spid="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52AA4-B73A-8159-8844-C3327D430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8" t="17111" r="23159" b="32586"/>
          <a:stretch/>
        </p:blipFill>
        <p:spPr>
          <a:xfrm>
            <a:off x="1903771" y="3969985"/>
            <a:ext cx="1630390" cy="1441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AF218-7690-9E88-1BFB-AEFF33BA9A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3" b="20273"/>
          <a:stretch/>
        </p:blipFill>
        <p:spPr>
          <a:xfrm>
            <a:off x="8265493" y="3926487"/>
            <a:ext cx="2218299" cy="1635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411E94-286F-0099-C78B-8FA3097252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45" y="4837687"/>
            <a:ext cx="1728029" cy="1635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B54B7-097B-E637-E7F4-54410114592A}"/>
              </a:ext>
            </a:extLst>
          </p:cNvPr>
          <p:cNvSpPr txBox="1"/>
          <p:nvPr/>
        </p:nvSpPr>
        <p:spPr>
          <a:xfrm>
            <a:off x="47640" y="4286092"/>
            <a:ext cx="206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srgbClr val="7030A0"/>
                </a:solidFill>
                <a:latin typeface="Century Gothic" panose="020B0502020202020204" pitchFamily="34" charset="0"/>
                <a:cs typeface="Arial" pitchFamily="34" charset="0"/>
              </a:rPr>
              <a:t>SCHOOL MANAGEMENT SYSTEMS</a:t>
            </a:r>
            <a:endParaRPr lang="ko-KR" altLang="en-US" sz="1600" b="1" dirty="0">
              <a:solidFill>
                <a:srgbClr val="7030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0EB67-7DFE-57C8-EB5B-78AAB649B483}"/>
              </a:ext>
            </a:extLst>
          </p:cNvPr>
          <p:cNvSpPr txBox="1"/>
          <p:nvPr/>
        </p:nvSpPr>
        <p:spPr>
          <a:xfrm>
            <a:off x="10302953" y="2142480"/>
            <a:ext cx="1307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srgbClr val="F59E7E"/>
                </a:solidFill>
                <a:latin typeface="Century Gothic" panose="020B0502020202020204" pitchFamily="34" charset="0"/>
                <a:cs typeface="Arial" pitchFamily="34" charset="0"/>
              </a:rPr>
              <a:t>BIOMETRIC AND PAYROLL SYSTEMS</a:t>
            </a:r>
            <a:endParaRPr lang="ko-KR" altLang="en-US" sz="1600" b="1" dirty="0">
              <a:solidFill>
                <a:srgbClr val="F59E7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E13970-26D7-6C00-496B-B935A617B546}"/>
              </a:ext>
            </a:extLst>
          </p:cNvPr>
          <p:cNvSpPr txBox="1"/>
          <p:nvPr/>
        </p:nvSpPr>
        <p:spPr>
          <a:xfrm>
            <a:off x="4098213" y="5256501"/>
            <a:ext cx="1626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LEARNING MANAGEMENT SYSTEM</a:t>
            </a:r>
          </a:p>
          <a:p>
            <a:pPr algn="ctr" defTabSz="914286"/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(LMS)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62261-8E20-FA3B-2605-245C959E7B76}"/>
              </a:ext>
            </a:extLst>
          </p:cNvPr>
          <p:cNvSpPr txBox="1"/>
          <p:nvPr/>
        </p:nvSpPr>
        <p:spPr>
          <a:xfrm>
            <a:off x="10346137" y="4248512"/>
            <a:ext cx="138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sz="1600" b="1" dirty="0">
                <a:solidFill>
                  <a:srgbClr val="9999FF"/>
                </a:solidFill>
                <a:latin typeface="Century Gothic" panose="020B0502020202020204" pitchFamily="34" charset="0"/>
              </a:rPr>
              <a:t>ASSET </a:t>
            </a:r>
          </a:p>
          <a:p>
            <a:pPr algn="ctr" defTabSz="914286"/>
            <a:r>
              <a:rPr lang="en-US" sz="1600" b="1" dirty="0">
                <a:solidFill>
                  <a:srgbClr val="9999FF"/>
                </a:solidFill>
                <a:latin typeface="Century Gothic" panose="020B0502020202020204" pitchFamily="34" charset="0"/>
              </a:rPr>
              <a:t>AND SUPPLIES</a:t>
            </a:r>
          </a:p>
          <a:p>
            <a:pPr algn="ctr" defTabSz="914286"/>
            <a:r>
              <a:rPr lang="en-US" altLang="ko-KR" sz="1600" b="1" dirty="0">
                <a:solidFill>
                  <a:srgbClr val="9999FF"/>
                </a:solidFill>
                <a:latin typeface="Century Gothic" panose="020B0502020202020204" pitchFamily="34" charset="0"/>
                <a:cs typeface="Arial" pitchFamily="34" charset="0"/>
              </a:rPr>
              <a:t>INVENTORY</a:t>
            </a:r>
            <a:endParaRPr lang="ko-KR" altLang="en-US" sz="1600" b="1" dirty="0">
              <a:solidFill>
                <a:srgbClr val="9999FF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4FE00-C6D0-3ED6-376E-B9A25D471F89}"/>
              </a:ext>
            </a:extLst>
          </p:cNvPr>
          <p:cNvSpPr txBox="1"/>
          <p:nvPr/>
        </p:nvSpPr>
        <p:spPr>
          <a:xfrm>
            <a:off x="6765917" y="612416"/>
            <a:ext cx="175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LGU-CARES</a:t>
            </a:r>
          </a:p>
          <a:p>
            <a:pPr algn="ctr" defTabSz="914286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CITIZEN CARD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375C13-3B22-38B5-1929-D8FFD9F26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606" y="2779164"/>
            <a:ext cx="1991718" cy="498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5D954D-B123-3921-A332-C01552AC9276}"/>
              </a:ext>
            </a:extLst>
          </p:cNvPr>
          <p:cNvCxnSpPr>
            <a:cxnSpLocks/>
          </p:cNvCxnSpPr>
          <p:nvPr/>
        </p:nvCxnSpPr>
        <p:spPr>
          <a:xfrm flipV="1">
            <a:off x="3534161" y="3926487"/>
            <a:ext cx="1532789" cy="518165"/>
          </a:xfrm>
          <a:prstGeom prst="straightConnector1">
            <a:avLst/>
          </a:prstGeom>
          <a:ln w="38100">
            <a:solidFill>
              <a:srgbClr val="773BA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55F822-1455-5BE6-3430-EBFD5000B378}"/>
              </a:ext>
            </a:extLst>
          </p:cNvPr>
          <p:cNvCxnSpPr>
            <a:cxnSpLocks/>
          </p:cNvCxnSpPr>
          <p:nvPr/>
        </p:nvCxnSpPr>
        <p:spPr>
          <a:xfrm flipH="1">
            <a:off x="7643778" y="3098724"/>
            <a:ext cx="1141775" cy="178567"/>
          </a:xfrm>
          <a:prstGeom prst="straightConnector1">
            <a:avLst/>
          </a:prstGeom>
          <a:ln w="38100">
            <a:solidFill>
              <a:srgbClr val="FEA27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B4E9FC-9525-B0A3-B632-082B4B18CB02}"/>
              </a:ext>
            </a:extLst>
          </p:cNvPr>
          <p:cNvCxnSpPr>
            <a:cxnSpLocks/>
          </p:cNvCxnSpPr>
          <p:nvPr/>
        </p:nvCxnSpPr>
        <p:spPr>
          <a:xfrm flipV="1">
            <a:off x="6401059" y="3926487"/>
            <a:ext cx="0" cy="1036330"/>
          </a:xfrm>
          <a:prstGeom prst="straightConnector1">
            <a:avLst/>
          </a:prstGeom>
          <a:ln w="38100">
            <a:solidFill>
              <a:srgbClr val="A7C9E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435977-8E43-3E0D-37DE-CEE3430A0885}"/>
              </a:ext>
            </a:extLst>
          </p:cNvPr>
          <p:cNvCxnSpPr>
            <a:cxnSpLocks/>
          </p:cNvCxnSpPr>
          <p:nvPr/>
        </p:nvCxnSpPr>
        <p:spPr>
          <a:xfrm flipH="1" flipV="1">
            <a:off x="7147594" y="3969985"/>
            <a:ext cx="1334110" cy="575315"/>
          </a:xfrm>
          <a:prstGeom prst="straightConnector1">
            <a:avLst/>
          </a:prstGeom>
          <a:ln w="38100">
            <a:solidFill>
              <a:srgbClr val="9999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6FA6B3-56ED-B372-46F3-02297E0485C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096000" y="1974516"/>
            <a:ext cx="0" cy="737119"/>
          </a:xfrm>
          <a:prstGeom prst="straightConnector1">
            <a:avLst/>
          </a:prstGeom>
          <a:ln w="38100">
            <a:solidFill>
              <a:srgbClr val="BF9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7EF688-29F7-4CEA-14BA-5AC90D24AD0C}"/>
              </a:ext>
            </a:extLst>
          </p:cNvPr>
          <p:cNvSpPr txBox="1"/>
          <p:nvPr/>
        </p:nvSpPr>
        <p:spPr>
          <a:xfrm>
            <a:off x="4547668" y="3241967"/>
            <a:ext cx="349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UNIFIED</a:t>
            </a:r>
            <a:r>
              <a:rPr lang="en-PH" sz="3200" b="1" dirty="0">
                <a:latin typeface="Century Gothic" panose="020B0502020202020204" pitchFamily="34" charset="0"/>
              </a:rPr>
              <a:t> </a:t>
            </a:r>
            <a:r>
              <a:rPr lang="en-PH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0E6439-37AB-B4F2-6983-D7AA86C61E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32"/>
          <a:stretch/>
        </p:blipFill>
        <p:spPr>
          <a:xfrm>
            <a:off x="8828412" y="1985547"/>
            <a:ext cx="1395106" cy="13977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F81B2C-1D6A-63F2-5C63-E0F4AC27B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9604" y="440777"/>
            <a:ext cx="1552792" cy="15337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456134-F50C-C050-1F33-540A1B161E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05" y="1890317"/>
            <a:ext cx="2485650" cy="12428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3BBD6F-9E0E-6B51-8109-25825A0DDE1F}"/>
              </a:ext>
            </a:extLst>
          </p:cNvPr>
          <p:cNvSpPr txBox="1"/>
          <p:nvPr/>
        </p:nvSpPr>
        <p:spPr>
          <a:xfrm>
            <a:off x="41356" y="2186407"/>
            <a:ext cx="206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srgbClr val="7030A0"/>
                </a:solidFill>
                <a:latin typeface="Century Gothic" panose="020B0502020202020204" pitchFamily="34" charset="0"/>
                <a:cs typeface="Arial" pitchFamily="34" charset="0"/>
              </a:rPr>
              <a:t>HOSPITAL MANAGEMENT SYSTEMS</a:t>
            </a:r>
          </a:p>
          <a:p>
            <a:pPr algn="ctr" defTabSz="914286"/>
            <a:r>
              <a:rPr lang="en-US" altLang="ko-KR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(80%)</a:t>
            </a:r>
            <a:endParaRPr lang="en-US" altLang="ko-KR" sz="1600" b="1" dirty="0">
              <a:solidFill>
                <a:srgbClr val="7030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ABE60E-7EC1-DB28-277A-8B014BCA22F6}"/>
              </a:ext>
            </a:extLst>
          </p:cNvPr>
          <p:cNvCxnSpPr>
            <a:cxnSpLocks/>
          </p:cNvCxnSpPr>
          <p:nvPr/>
        </p:nvCxnSpPr>
        <p:spPr>
          <a:xfrm>
            <a:off x="3710244" y="2881544"/>
            <a:ext cx="1201123" cy="360423"/>
          </a:xfrm>
          <a:prstGeom prst="straightConnector1">
            <a:avLst/>
          </a:prstGeom>
          <a:ln w="38100">
            <a:solidFill>
              <a:srgbClr val="773BA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F643A2-524B-5EF9-3682-A2CF5512C077}"/>
              </a:ext>
            </a:extLst>
          </p:cNvPr>
          <p:cNvSpPr txBox="1"/>
          <p:nvPr/>
        </p:nvSpPr>
        <p:spPr>
          <a:xfrm>
            <a:off x="41356" y="78297"/>
            <a:ext cx="744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UNIFIED Programming Model</a:t>
            </a:r>
            <a:endParaRPr lang="en-PH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8100</TotalTime>
  <Words>971</Words>
  <Application>Microsoft Office PowerPoint</Application>
  <PresentationFormat>Widescreen</PresentationFormat>
  <Paragraphs>262</Paragraphs>
  <Slides>20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Microsoft JhengHei</vt:lpstr>
      <vt:lpstr>Arial</vt:lpstr>
      <vt:lpstr>Calibri</vt:lpstr>
      <vt:lpstr>Calibri Light</vt:lpstr>
      <vt:lpstr>Century Gothic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tcsaddul@yahoo.com</cp:lastModifiedBy>
  <cp:revision>488</cp:revision>
  <cp:lastPrinted>2022-07-06T18:42:19Z</cp:lastPrinted>
  <dcterms:created xsi:type="dcterms:W3CDTF">2019-11-17T16:46:42Z</dcterms:created>
  <dcterms:modified xsi:type="dcterms:W3CDTF">2023-06-15T18:13:49Z</dcterms:modified>
</cp:coreProperties>
</file>